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0" r:id="rId3"/>
    <p:sldId id="268" r:id="rId4"/>
    <p:sldId id="262" r:id="rId5"/>
    <p:sldId id="274" r:id="rId6"/>
    <p:sldId id="270" r:id="rId7"/>
    <p:sldId id="261" r:id="rId8"/>
    <p:sldId id="272" r:id="rId9"/>
    <p:sldId id="277" r:id="rId10"/>
    <p:sldId id="278" r:id="rId11"/>
    <p:sldId id="264" r:id="rId12"/>
    <p:sldId id="267" r:id="rId13"/>
    <p:sldId id="275" r:id="rId14"/>
    <p:sldId id="276" r:id="rId15"/>
    <p:sldId id="269" r:id="rId1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39F2774-34DA-49CB-903F-26D8E911CA95}">
          <p14:sldIdLst>
            <p14:sldId id="256"/>
            <p14:sldId id="260"/>
            <p14:sldId id="268"/>
            <p14:sldId id="262"/>
            <p14:sldId id="274"/>
            <p14:sldId id="270"/>
            <p14:sldId id="261"/>
            <p14:sldId id="272"/>
            <p14:sldId id="277"/>
            <p14:sldId id="278"/>
            <p14:sldId id="264"/>
            <p14:sldId id="267"/>
            <p14:sldId id="275"/>
            <p14:sldId id="276"/>
            <p14:sldId id="26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>
      <p:cViewPr>
        <p:scale>
          <a:sx n="90" d="100"/>
          <a:sy n="90" d="100"/>
        </p:scale>
        <p:origin x="-1308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B5230F-4505-48A6-B665-0C8A26170BB7}" type="datetimeFigureOut">
              <a:rPr lang="fr-BE" smtClean="0"/>
              <a:t>11-12-16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68B8D-D116-42C0-BF5B-885B0A2EF124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136573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0A68A1-9A39-41E8-96BC-D313EB187283}" type="datetimeFigureOut">
              <a:rPr lang="fr-BE" smtClean="0"/>
              <a:t>11-12-16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6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E5EFD-204C-4625-96E1-B3C1E53F0D0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68474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E9A9-8975-495C-A31B-EB2CB6830059}" type="datetime1">
              <a:rPr lang="fr-BE" smtClean="0"/>
              <a:t>11-12-16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83B3828-6C36-489A-96F2-86B57533749D}" type="slidenum">
              <a:rPr lang="fr-BE" smtClean="0"/>
              <a:t>‹#›</a:t>
            </a:fld>
            <a:endParaRPr lang="fr-BE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E52A-04A6-40B5-99EB-DB8D7FB4C373}" type="datetime1">
              <a:rPr lang="fr-BE" smtClean="0"/>
              <a:t>11-12-16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DF78-A47C-457E-8EF1-EF840D009437}" type="datetime1">
              <a:rPr lang="fr-BE" smtClean="0"/>
              <a:t>11-12-16</a:t>
            </a:fld>
            <a:endParaRPr lang="fr-BE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‹#›</a:t>
            </a:fld>
            <a:endParaRPr lang="fr-B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BF7C-2CA7-455E-B80A-F15C5A5F3A22}" type="datetime1">
              <a:rPr lang="fr-BE" smtClean="0"/>
              <a:t>11-12-16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D5B1-7B68-42DE-B743-EB20EEF3A895}" type="datetime1">
              <a:rPr lang="fr-BE" smtClean="0"/>
              <a:t>11-12-16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72BC-4D60-4FFE-AA79-F3F7AED778E4}" type="datetime1">
              <a:rPr lang="fr-BE" smtClean="0"/>
              <a:t>11-12-16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10F6-8AE6-4780-B253-DFFEB5F5FDE6}" type="datetime1">
              <a:rPr lang="fr-BE" smtClean="0"/>
              <a:t>11-12-16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0904-648B-403E-8948-615AFCB1788E}" type="datetime1">
              <a:rPr lang="fr-BE" smtClean="0"/>
              <a:t>11-12-16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‹#›</a:t>
            </a:fld>
            <a:endParaRPr lang="fr-BE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44EC-4A22-4356-83F3-DD4A3186AD15}" type="datetime1">
              <a:rPr lang="fr-BE" smtClean="0"/>
              <a:t>11-12-16</a:t>
            </a:fld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‹#›</a:t>
            </a:fld>
            <a:endParaRPr lang="fr-BE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095A-688C-4546-881E-AF94AD0E1022}" type="datetime1">
              <a:rPr lang="fr-BE" smtClean="0"/>
              <a:t>11-12-16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3628-FD95-4258-93C5-F4F5664260F0}" type="datetime1">
              <a:rPr lang="fr-BE" smtClean="0"/>
              <a:t>11-12-16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AA4AEE4-FC66-4A52-8DDF-08F8AF5D5B98}" type="datetime1">
              <a:rPr lang="fr-BE" smtClean="0"/>
              <a:t>11-12-16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3B3828-6C36-489A-96F2-86B57533749D}" type="slidenum">
              <a:rPr lang="fr-BE" smtClean="0"/>
              <a:t>‹#›</a:t>
            </a:fld>
            <a:endParaRPr lang="fr-BE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rdnetwork.b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BE" dirty="0" err="1" smtClean="0"/>
              <a:t>Presentation</a:t>
            </a:r>
            <a:r>
              <a:rPr lang="fr-BE" dirty="0" smtClean="0"/>
              <a:t> to </a:t>
            </a:r>
            <a:r>
              <a:rPr lang="fr-BE" dirty="0" err="1" smtClean="0"/>
              <a:t>bird</a:t>
            </a:r>
            <a:r>
              <a:rPr lang="fr-BE" dirty="0" smtClean="0"/>
              <a:t> </a:t>
            </a:r>
            <a:r>
              <a:rPr lang="fr-BE" dirty="0" err="1" smtClean="0"/>
              <a:t>board</a:t>
            </a:r>
            <a:endParaRPr lang="fr-BE" dirty="0" smtClean="0"/>
          </a:p>
          <a:p>
            <a:r>
              <a:rPr lang="fr-BE" i="1" dirty="0" err="1" smtClean="0">
                <a:solidFill>
                  <a:schemeClr val="bg1"/>
                </a:solidFill>
              </a:rPr>
              <a:t>Dec</a:t>
            </a:r>
            <a:r>
              <a:rPr lang="fr-BE" i="1" dirty="0" smtClean="0">
                <a:solidFill>
                  <a:schemeClr val="bg1"/>
                </a:solidFill>
              </a:rPr>
              <a:t> 14 2016</a:t>
            </a:r>
            <a:endParaRPr lang="fr-BE" i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smtClean="0"/>
              <a:t>GRD NETWORK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169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chemeClr val="tx1"/>
                </a:solidFill>
              </a:rPr>
              <a:t>Agenda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Objectives, membership and financials</a:t>
            </a:r>
            <a:endParaRPr lang="en-US" dirty="0"/>
          </a:p>
          <a:p>
            <a:r>
              <a:rPr lang="en-US" dirty="0" smtClean="0"/>
              <a:t>2016 and 2017 programs</a:t>
            </a:r>
          </a:p>
          <a:p>
            <a:r>
              <a:rPr lang="en-US" dirty="0" smtClean="0"/>
              <a:t>Governance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2</a:t>
            </a:fld>
            <a:endParaRPr lang="fr-BE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720080" cy="984815"/>
          </a:xfrm>
          <a:prstGeom prst="rect">
            <a:avLst/>
          </a:prstGeom>
        </p:spPr>
      </p:pic>
      <p:pic>
        <p:nvPicPr>
          <p:cNvPr id="6" name="Picture 2" descr="BIRD BIR&amp;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92696"/>
            <a:ext cx="864096" cy="51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4544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chemeClr val="tx1"/>
                </a:solidFill>
              </a:rPr>
              <a:t>The GRD Network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628800"/>
            <a:ext cx="8208912" cy="4896544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1200" b="1" dirty="0"/>
              <a:t>The network to make Belgium a better place for public and private R&amp;D </a:t>
            </a:r>
            <a:br>
              <a:rPr lang="en-US" sz="1200" b="1" dirty="0"/>
            </a:br>
            <a:r>
              <a:rPr lang="en-US" sz="1200" b="1" dirty="0"/>
              <a:t/>
            </a:r>
            <a:br>
              <a:rPr lang="en-US" sz="1200" b="1" dirty="0"/>
            </a:br>
            <a:r>
              <a:rPr lang="en-US" sz="1200" dirty="0"/>
              <a:t>The GRD Network was created in </a:t>
            </a:r>
            <a:r>
              <a:rPr lang="en-US" sz="1200" b="1" dirty="0"/>
              <a:t>1965</a:t>
            </a:r>
            <a:r>
              <a:rPr lang="en-US" sz="1200" dirty="0"/>
              <a:t> as the “</a:t>
            </a:r>
            <a:r>
              <a:rPr lang="en-US" sz="1200" dirty="0" err="1"/>
              <a:t>Groupe</a:t>
            </a:r>
            <a:r>
              <a:rPr lang="en-US" sz="1200" dirty="0"/>
              <a:t> </a:t>
            </a:r>
            <a:r>
              <a:rPr lang="en-US" sz="1200" dirty="0" err="1"/>
              <a:t>Recherche-Développement</a:t>
            </a:r>
            <a:r>
              <a:rPr lang="en-US" sz="1200" dirty="0"/>
              <a:t> de Louvain” in order to promote networking and collaboration in the field of public and private R&amp;D. It is a not-for-profit initiative. </a:t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The GRD Network is a member-only </a:t>
            </a:r>
            <a:r>
              <a:rPr lang="en-US" sz="1200" b="1" dirty="0" smtClean="0">
                <a:solidFill>
                  <a:schemeClr val="tx1"/>
                </a:solidFill>
              </a:rPr>
              <a:t>community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smtClean="0"/>
              <a:t>gathering </a:t>
            </a:r>
            <a:r>
              <a:rPr lang="en-US" sz="1200" dirty="0"/>
              <a:t>the managers of leading public and private organizations engaged in R&amp;D activities in Belgium and Luxemburg. Its members meet once a month (except in the summer) </a:t>
            </a:r>
            <a:r>
              <a:rPr lang="en-US" sz="1200" b="1" dirty="0"/>
              <a:t>to share their experience and discuss R&amp;D-related issues </a:t>
            </a:r>
            <a:r>
              <a:rPr lang="en-US" sz="1200" b="1" dirty="0" smtClean="0">
                <a:solidFill>
                  <a:schemeClr val="tx1"/>
                </a:solidFill>
              </a:rPr>
              <a:t>and best practices </a:t>
            </a:r>
            <a:r>
              <a:rPr lang="en-US" sz="1200" dirty="0" smtClean="0"/>
              <a:t>during half-day workshops. </a:t>
            </a:r>
            <a:r>
              <a:rPr lang="en-US" sz="1200" dirty="0"/>
              <a:t>The workshops are hosted by the members (in turn) and include a networking lunch and a </a:t>
            </a:r>
            <a:r>
              <a:rPr lang="en-US" sz="1200" dirty="0" smtClean="0"/>
              <a:t>site visit</a:t>
            </a:r>
            <a:r>
              <a:rPr lang="en-US" sz="1200" dirty="0"/>
              <a:t>. Membership is </a:t>
            </a:r>
            <a:r>
              <a:rPr lang="en-US" sz="1200" b="1" dirty="0" smtClean="0"/>
              <a:t>personal</a:t>
            </a:r>
            <a:r>
              <a:rPr lang="en-US" sz="1200" dirty="0" smtClean="0"/>
              <a:t> and upon </a:t>
            </a:r>
            <a:r>
              <a:rPr lang="en-US" sz="1200" dirty="0"/>
              <a:t>invitation only. </a:t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The objective of the GRD Network is to facilitate </a:t>
            </a:r>
            <a:r>
              <a:rPr lang="en-US" sz="1200" b="1" dirty="0" smtClean="0"/>
              <a:t>networking and cooperation </a:t>
            </a:r>
            <a:r>
              <a:rPr lang="en-US" sz="1200" b="1" dirty="0"/>
              <a:t>of large and medium size </a:t>
            </a:r>
            <a:r>
              <a:rPr lang="en-US" sz="1200" b="1" dirty="0" smtClean="0"/>
              <a:t>firms, universities </a:t>
            </a:r>
            <a:r>
              <a:rPr lang="en-US" sz="1200" b="1" dirty="0"/>
              <a:t>and research centers </a:t>
            </a:r>
            <a:r>
              <a:rPr lang="en-US" sz="1200" dirty="0"/>
              <a:t>and </a:t>
            </a:r>
            <a:r>
              <a:rPr lang="en-US" sz="1200" dirty="0" smtClean="0"/>
              <a:t>therefore improve the </a:t>
            </a:r>
            <a:r>
              <a:rPr lang="en-US" sz="1200" dirty="0"/>
              <a:t>effectiveness of public and private R&amp;D initiatives in Belgium and Luxemburg. </a:t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Until 2014 the GRD was managed by Prof. Raymond Collard, who turned it into a major hub gathering both leading medium-size and large firms active in R&amp;D and leading universities and research centers. Since September 2014 it is managed by the Louvain Innovation team under the supervision of Prof. B. </a:t>
            </a:r>
            <a:r>
              <a:rPr lang="en-US" sz="1200" dirty="0" err="1"/>
              <a:t>Gailly</a:t>
            </a:r>
            <a:r>
              <a:rPr lang="en-US" sz="1200" dirty="0"/>
              <a:t> from UCL, with the support of the GRD Board. </a:t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Since Jan 1, 2015 the GRD has also received the support of the </a:t>
            </a:r>
            <a:r>
              <a:rPr lang="en-US" sz="1200" b="1" dirty="0"/>
              <a:t>Belgium Industrial R&amp;D (</a:t>
            </a:r>
            <a:r>
              <a:rPr lang="en-US" sz="1200" b="1" dirty="0" err="1" smtClean="0"/>
              <a:t>BiR&amp;D</a:t>
            </a:r>
            <a:r>
              <a:rPr lang="en-US" sz="1200" b="1" dirty="0"/>
              <a:t>)</a:t>
            </a:r>
            <a:r>
              <a:rPr lang="en-US" sz="1200" dirty="0"/>
              <a:t> </a:t>
            </a:r>
            <a:r>
              <a:rPr lang="en-US" sz="1200" dirty="0" smtClean="0"/>
              <a:t>association, </a:t>
            </a:r>
            <a:r>
              <a:rPr lang="en-US" sz="1200" dirty="0"/>
              <a:t>whose members are now </a:t>
            </a:r>
            <a:r>
              <a:rPr lang="en-US" sz="1200" dirty="0" smtClean="0"/>
              <a:t>part </a:t>
            </a:r>
            <a:r>
              <a:rPr lang="en-US" sz="1200" dirty="0"/>
              <a:t>of the GRD Network</a:t>
            </a:r>
            <a:r>
              <a:rPr lang="en-US" sz="1200" dirty="0" smtClean="0"/>
              <a:t>.</a:t>
            </a:r>
          </a:p>
          <a:p>
            <a:pPr marL="114300" indent="0">
              <a:buNone/>
            </a:pPr>
            <a:endParaRPr lang="en-US" sz="1200" dirty="0"/>
          </a:p>
          <a:p>
            <a:pPr marL="114300" indent="0">
              <a:buNone/>
            </a:pPr>
            <a:r>
              <a:rPr lang="en-US" sz="1200" dirty="0" smtClean="0"/>
              <a:t>Source: </a:t>
            </a:r>
            <a:r>
              <a:rPr lang="en-US" sz="1200" dirty="0" smtClean="0">
                <a:solidFill>
                  <a:srgbClr val="002060"/>
                </a:solidFill>
                <a:hlinkClick r:id="rId2"/>
              </a:rPr>
              <a:t>www.grdnetwork.be</a:t>
            </a:r>
            <a:endParaRPr lang="en-US" sz="1200" dirty="0" smtClean="0">
              <a:solidFill>
                <a:srgbClr val="00206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3</a:t>
            </a:fld>
            <a:endParaRPr lang="fr-BE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720080" cy="984815"/>
          </a:xfrm>
          <a:prstGeom prst="rect">
            <a:avLst/>
          </a:prstGeom>
        </p:spPr>
      </p:pic>
      <p:pic>
        <p:nvPicPr>
          <p:cNvPr id="6" name="Picture 2" descr="BIRD BIR&amp;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92696"/>
            <a:ext cx="864096" cy="51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054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chemeClr val="tx1"/>
                </a:solidFill>
              </a:rPr>
              <a:t>BIR&amp;D – GRD PARTNERSHIP</a:t>
            </a:r>
            <a:endParaRPr lang="fr-BE" dirty="0">
              <a:solidFill>
                <a:schemeClr val="tx1"/>
              </a:solidFill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5377032"/>
              </p:ext>
            </p:extLst>
          </p:nvPr>
        </p:nvGraphicFramePr>
        <p:xfrm>
          <a:off x="323528" y="1700808"/>
          <a:ext cx="8496944" cy="495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3312368"/>
                <a:gridCol w="3672408"/>
              </a:tblGrid>
              <a:tr h="214995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  <a:tr h="376242">
                <a:tc>
                  <a:txBody>
                    <a:bodyPr/>
                    <a:lstStyle/>
                    <a:p>
                      <a:r>
                        <a:rPr lang="en-US" sz="1600" noProof="0" dirty="0" smtClean="0">
                          <a:solidFill>
                            <a:schemeClr val="tx1"/>
                          </a:solidFill>
                        </a:rPr>
                        <a:t>Objectives</a:t>
                      </a:r>
                      <a:endParaRPr lang="en-U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600" dirty="0" smtClean="0"/>
                        <a:t>Stimulate the attractiveness and the effectiveness of </a:t>
                      </a:r>
                      <a:r>
                        <a:rPr lang="en-US" sz="1600" b="1" dirty="0" smtClean="0"/>
                        <a:t>industrial R&amp;D in Belgium </a:t>
                      </a:r>
                      <a:r>
                        <a:rPr lang="en-US" sz="1600" dirty="0" smtClean="0"/>
                        <a:t>leveraging </a:t>
                      </a:r>
                      <a:r>
                        <a:rPr lang="en-US" sz="1600" b="1" dirty="0" smtClean="0"/>
                        <a:t>collaborative innovation </a:t>
                      </a:r>
                      <a:endParaRPr lang="en-US" sz="1600" b="1" noProof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600" dirty="0" smtClean="0"/>
                        <a:t>Facilitate 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="1" dirty="0" smtClean="0"/>
                        <a:t>networking and cooperation</a:t>
                      </a:r>
                      <a:r>
                        <a:rPr lang="en-US" sz="1600" b="0" dirty="0" smtClean="0"/>
                        <a:t> of large and medium size firms, universities and research centers </a:t>
                      </a:r>
                      <a:r>
                        <a:rPr lang="en-US" sz="1600" dirty="0" smtClean="0"/>
                        <a:t>and improve the effectiveness of </a:t>
                      </a:r>
                      <a:r>
                        <a:rPr lang="en-US" sz="1600" b="1" dirty="0" smtClean="0"/>
                        <a:t>public and private R&amp;D initiatives in Belgium </a:t>
                      </a:r>
                    </a:p>
                  </a:txBody>
                  <a:tcPr/>
                </a:tc>
              </a:tr>
              <a:tr h="376242">
                <a:tc>
                  <a:txBody>
                    <a:bodyPr/>
                    <a:lstStyle/>
                    <a:p>
                      <a:r>
                        <a:rPr lang="en-US" sz="1600" noProof="0" dirty="0" smtClean="0">
                          <a:solidFill>
                            <a:schemeClr val="tx1"/>
                          </a:solidFill>
                        </a:rPr>
                        <a:t>Activities</a:t>
                      </a:r>
                      <a:endParaRPr lang="en-U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600" b="1" dirty="0" smtClean="0"/>
                        <a:t>Specific actions </a:t>
                      </a:r>
                      <a:r>
                        <a:rPr lang="en-US" sz="1600" dirty="0" smtClean="0"/>
                        <a:t>deployed to strengthen the various components of this 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600" noProof="0" dirty="0" smtClean="0">
                          <a:solidFill>
                            <a:schemeClr val="tx1"/>
                          </a:solidFill>
                        </a:rPr>
                        <a:t>Monthly</a:t>
                      </a:r>
                      <a:r>
                        <a:rPr lang="en-US" sz="1600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1" baseline="0" noProof="0" dirty="0" smtClean="0">
                          <a:solidFill>
                            <a:schemeClr val="tx1"/>
                          </a:solidFill>
                        </a:rPr>
                        <a:t>networking workshops</a:t>
                      </a:r>
                      <a:r>
                        <a:rPr lang="en-US" sz="1600" baseline="0" noProof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600" b="1" baseline="0" noProof="0" dirty="0" smtClean="0">
                          <a:solidFill>
                            <a:schemeClr val="tx1"/>
                          </a:solidFill>
                        </a:rPr>
                        <a:t>including the BIR&amp;D </a:t>
                      </a:r>
                      <a:r>
                        <a:rPr lang="en-US" sz="1600" baseline="0" noProof="0" dirty="0" smtClean="0">
                          <a:solidFill>
                            <a:schemeClr val="tx1"/>
                          </a:solidFill>
                        </a:rPr>
                        <a:t>annual event</a:t>
                      </a:r>
                      <a:endParaRPr lang="en-U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205800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Membership scope</a:t>
                      </a:r>
                    </a:p>
                    <a:p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International </a:t>
                      </a:r>
                      <a:r>
                        <a:rPr lang="en-US" sz="1600" b="1" dirty="0" smtClean="0"/>
                        <a:t>industrial companies</a:t>
                      </a:r>
                      <a:r>
                        <a:rPr lang="en-US" sz="1600" dirty="0" smtClean="0"/>
                        <a:t> with </a:t>
                      </a:r>
                      <a:r>
                        <a:rPr lang="en-US" sz="1600" b="1" dirty="0" smtClean="0"/>
                        <a:t>major operations</a:t>
                      </a:r>
                      <a:r>
                        <a:rPr lang="en-US" sz="1600" dirty="0" smtClean="0"/>
                        <a:t> and </a:t>
                      </a:r>
                      <a:r>
                        <a:rPr lang="en-US" sz="1600" b="1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substantial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R&amp;D</a:t>
                      </a:r>
                      <a:endParaRPr lang="en-US" sz="1400" noProof="0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 smtClean="0"/>
                        <a:t> activity in Belgium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600" b="0" noProof="0" dirty="0" smtClean="0"/>
                        <a:t>R&amp;D</a:t>
                      </a:r>
                      <a:r>
                        <a:rPr lang="en-US" sz="1600" b="0" baseline="0" noProof="0" dirty="0" smtClean="0"/>
                        <a:t> </a:t>
                      </a:r>
                      <a:r>
                        <a:rPr lang="en-US" sz="1600" b="1" baseline="0" noProof="0" dirty="0" smtClean="0"/>
                        <a:t>m</a:t>
                      </a:r>
                      <a:r>
                        <a:rPr lang="en-US" sz="1600" b="1" noProof="0" dirty="0" smtClean="0"/>
                        <a:t>anagers</a:t>
                      </a:r>
                      <a:r>
                        <a:rPr lang="en-US" sz="1600" b="0" baseline="0" noProof="0" dirty="0" smtClean="0"/>
                        <a:t> from </a:t>
                      </a:r>
                      <a:r>
                        <a:rPr lang="en-US" sz="1600" b="1" baseline="0" noProof="0" dirty="0" smtClean="0"/>
                        <a:t>p</a:t>
                      </a:r>
                      <a:r>
                        <a:rPr lang="en-US" sz="1600" b="1" noProof="0" dirty="0" smtClean="0"/>
                        <a:t>ublic &amp; private</a:t>
                      </a:r>
                      <a:r>
                        <a:rPr lang="en-US" sz="1600" b="1" baseline="0" noProof="0" dirty="0" smtClean="0"/>
                        <a:t> </a:t>
                      </a:r>
                      <a:r>
                        <a:rPr lang="en-US" sz="1600" b="0" baseline="0" noProof="0" dirty="0" smtClean="0"/>
                        <a:t>organizations, </a:t>
                      </a:r>
                      <a:r>
                        <a:rPr lang="en-US" sz="1600" b="1" baseline="0" noProof="0" dirty="0" smtClean="0"/>
                        <a:t>including all BIR&amp;D members</a:t>
                      </a: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Governance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600" noProof="0" dirty="0" smtClean="0"/>
                        <a:t>GRD invited</a:t>
                      </a:r>
                      <a:r>
                        <a:rPr lang="en-US" sz="1600" baseline="0" noProof="0" dirty="0" smtClean="0"/>
                        <a:t> to BIR&amp;D board as </a:t>
                      </a:r>
                      <a:r>
                        <a:rPr lang="en-US" sz="1600" b="1" baseline="0" noProof="0" dirty="0" smtClean="0"/>
                        <a:t>Associated Partner</a:t>
                      </a:r>
                      <a:endParaRPr lang="en-US" sz="16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600" b="0" baseline="0" noProof="0" dirty="0" smtClean="0"/>
                        <a:t>At least </a:t>
                      </a:r>
                      <a:r>
                        <a:rPr lang="en-US" sz="1600" b="1" baseline="0" noProof="0" dirty="0" smtClean="0"/>
                        <a:t>3 BIR&amp;D representatives </a:t>
                      </a:r>
                      <a:r>
                        <a:rPr lang="en-US" sz="1600" b="0" baseline="0" noProof="0" dirty="0" smtClean="0"/>
                        <a:t>in GRD Board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en-US" smtClean="0"/>
              <a:t>4</a:t>
            </a:fld>
            <a:endParaRPr lang="en-US" dirty="0"/>
          </a:p>
        </p:txBody>
      </p:sp>
      <p:pic>
        <p:nvPicPr>
          <p:cNvPr id="1026" name="Picture 2" descr="BIRD BIR&amp;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72816"/>
            <a:ext cx="864096" cy="51249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794503"/>
            <a:ext cx="849640" cy="49081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720080" cy="984815"/>
          </a:xfrm>
          <a:prstGeom prst="rect">
            <a:avLst/>
          </a:prstGeom>
        </p:spPr>
      </p:pic>
      <p:pic>
        <p:nvPicPr>
          <p:cNvPr id="8" name="Picture 2" descr="BIRD BIR&amp;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92696"/>
            <a:ext cx="864096" cy="51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1479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>
                <a:solidFill>
                  <a:schemeClr val="tx1"/>
                </a:solidFill>
              </a:rPr>
              <a:t>GRD Meetings TEMPLATE (INDICATIVE)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761858"/>
            <a:ext cx="1584176" cy="4628728"/>
          </a:xfrm>
        </p:spPr>
        <p:txBody>
          <a:bodyPr>
            <a:noAutofit/>
          </a:bodyPr>
          <a:lstStyle/>
          <a:p>
            <a:pPr marL="114300" indent="0" algn="just">
              <a:spcBef>
                <a:spcPts val="600"/>
              </a:spcBef>
              <a:buNone/>
            </a:pPr>
            <a:r>
              <a:rPr lang="en-US" sz="1600" dirty="0" smtClean="0"/>
              <a:t>09.00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en-US" sz="1600" dirty="0" smtClean="0"/>
              <a:t>09.30</a:t>
            </a:r>
            <a:br>
              <a:rPr lang="en-US" sz="1600" dirty="0" smtClean="0"/>
            </a:br>
            <a:endParaRPr lang="en-US" sz="1600" dirty="0" smtClean="0"/>
          </a:p>
          <a:p>
            <a:pPr marL="114300" indent="0">
              <a:spcBef>
                <a:spcPts val="600"/>
              </a:spcBef>
              <a:buNone/>
            </a:pPr>
            <a:r>
              <a:rPr lang="en-US" sz="1600" dirty="0" smtClean="0"/>
              <a:t>10.00</a:t>
            </a:r>
            <a:br>
              <a:rPr lang="en-US" sz="16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600" dirty="0" smtClean="0"/>
              <a:t>10.45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en-US" sz="1600" dirty="0" smtClean="0"/>
              <a:t>11.00</a:t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>11.45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en-US" sz="1600" dirty="0"/>
              <a:t/>
            </a:r>
            <a:br>
              <a:rPr lang="en-US" sz="1600" dirty="0"/>
            </a:br>
            <a:endParaRPr lang="en-US" sz="1600" dirty="0" smtClean="0"/>
          </a:p>
          <a:p>
            <a:pPr marL="114300" indent="0">
              <a:spcBef>
                <a:spcPts val="600"/>
              </a:spcBef>
              <a:buNone/>
            </a:pPr>
            <a:r>
              <a:rPr lang="en-US" sz="1600" dirty="0" smtClean="0"/>
              <a:t>12.15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en-US" sz="1600" dirty="0" smtClean="0"/>
              <a:t>12.30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en-US" sz="1600" dirty="0" smtClean="0"/>
              <a:t>13.15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en-US" sz="1600" dirty="0" smtClean="0"/>
              <a:t>14.00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5</a:t>
            </a:fld>
            <a:endParaRPr lang="fr-BE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691680" y="1752600"/>
            <a:ext cx="7128792" cy="4628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spcBef>
                <a:spcPts val="600"/>
              </a:spcBef>
              <a:buFont typeface="Arial" pitchFamily="34" charset="0"/>
              <a:buNone/>
            </a:pPr>
            <a:r>
              <a:rPr lang="en-US" sz="1600" dirty="0" smtClean="0"/>
              <a:t>Coffee – welcome</a:t>
            </a:r>
          </a:p>
          <a:p>
            <a:pPr marL="114300" indent="0" algn="just">
              <a:spcBef>
                <a:spcPts val="600"/>
              </a:spcBef>
              <a:buFont typeface="Arial" pitchFamily="34" charset="0"/>
              <a:buNone/>
            </a:pPr>
            <a:r>
              <a:rPr lang="en-US" sz="1600" b="1" dirty="0" smtClean="0"/>
              <a:t>Introduction</a:t>
            </a:r>
            <a:r>
              <a:rPr lang="en-US" sz="1600" dirty="0" smtClean="0"/>
              <a:t> by management – brief overview of the organization and its main R&amp;D-related aspects</a:t>
            </a:r>
          </a:p>
          <a:p>
            <a:pPr marL="114300" indent="0" algn="just">
              <a:spcBef>
                <a:spcPts val="600"/>
              </a:spcBef>
              <a:buFont typeface="Arial" pitchFamily="34" charset="0"/>
              <a:buNone/>
            </a:pPr>
            <a:r>
              <a:rPr lang="en-US" sz="1600" b="1" dirty="0" smtClean="0"/>
              <a:t>Practice – sharing </a:t>
            </a:r>
            <a:r>
              <a:rPr lang="en-US" sz="1600" dirty="0" smtClean="0"/>
              <a:t>: presentation of an R&amp;D-related </a:t>
            </a:r>
            <a:r>
              <a:rPr lang="en-US" sz="1600" i="1" dirty="0" smtClean="0"/>
              <a:t>project</a:t>
            </a:r>
            <a:r>
              <a:rPr lang="en-US" sz="1600" dirty="0" smtClean="0"/>
              <a:t>, with key challenges and lessons learned</a:t>
            </a:r>
          </a:p>
          <a:p>
            <a:pPr marL="114300" indent="0" algn="just">
              <a:spcBef>
                <a:spcPts val="600"/>
              </a:spcBef>
              <a:buFont typeface="Arial" pitchFamily="34" charset="0"/>
              <a:buNone/>
            </a:pPr>
            <a:r>
              <a:rPr lang="en-US" sz="1600" dirty="0" smtClean="0"/>
              <a:t>Break</a:t>
            </a:r>
          </a:p>
          <a:p>
            <a:pPr marL="114300" indent="0" algn="just">
              <a:spcBef>
                <a:spcPts val="600"/>
              </a:spcBef>
              <a:buNone/>
            </a:pPr>
            <a:r>
              <a:rPr lang="en-US" sz="1600" b="1" dirty="0"/>
              <a:t>Practice – sharing </a:t>
            </a:r>
            <a:r>
              <a:rPr lang="en-US" sz="1600" dirty="0"/>
              <a:t>: presentation of an </a:t>
            </a:r>
            <a:r>
              <a:rPr lang="en-US" sz="1600" dirty="0" smtClean="0"/>
              <a:t>R&amp;D-related </a:t>
            </a:r>
            <a:r>
              <a:rPr lang="en-US" sz="1600" i="1" dirty="0" smtClean="0"/>
              <a:t>process</a:t>
            </a:r>
            <a:r>
              <a:rPr lang="en-US" sz="1600" dirty="0" smtClean="0"/>
              <a:t>, with </a:t>
            </a:r>
            <a:r>
              <a:rPr lang="en-US" sz="1600" dirty="0"/>
              <a:t>key challenges and lessons </a:t>
            </a:r>
            <a:r>
              <a:rPr lang="en-US" sz="1600" dirty="0" smtClean="0"/>
              <a:t>learned </a:t>
            </a:r>
          </a:p>
          <a:p>
            <a:pPr marL="114300" indent="0" algn="just">
              <a:spcBef>
                <a:spcPts val="600"/>
              </a:spcBef>
              <a:buNone/>
            </a:pPr>
            <a:r>
              <a:rPr lang="en-US" sz="1600" b="1" dirty="0" smtClean="0"/>
              <a:t>Stepping back </a:t>
            </a:r>
            <a:r>
              <a:rPr lang="en-US" sz="1600" dirty="0" smtClean="0"/>
              <a:t>: presentation of a special “thought provoking issue”, potentially </a:t>
            </a:r>
            <a:r>
              <a:rPr lang="en-US" sz="1600" dirty="0"/>
              <a:t>involving external speaker or a start-up with whom the host is </a:t>
            </a:r>
            <a:r>
              <a:rPr lang="en-US" sz="1600" dirty="0" smtClean="0"/>
              <a:t>collaborating</a:t>
            </a:r>
          </a:p>
          <a:p>
            <a:pPr marL="114300" indent="0" algn="just">
              <a:spcBef>
                <a:spcPts val="600"/>
              </a:spcBef>
              <a:buFont typeface="Arial" pitchFamily="34" charset="0"/>
              <a:buNone/>
            </a:pPr>
            <a:r>
              <a:rPr lang="en-US" sz="1600" dirty="0" smtClean="0"/>
              <a:t>Closing comments and personal invitation to next meeting</a:t>
            </a:r>
          </a:p>
          <a:p>
            <a:pPr marL="114300" indent="0" algn="just">
              <a:spcBef>
                <a:spcPts val="600"/>
              </a:spcBef>
              <a:buFont typeface="Arial" pitchFamily="34" charset="0"/>
              <a:buNone/>
            </a:pPr>
            <a:r>
              <a:rPr lang="en-US" sz="1600" dirty="0" smtClean="0"/>
              <a:t>Brief </a:t>
            </a:r>
            <a:r>
              <a:rPr lang="en-US" sz="1600" b="1" dirty="0" smtClean="0"/>
              <a:t>site visit</a:t>
            </a:r>
          </a:p>
          <a:p>
            <a:pPr marL="114300" indent="0" algn="just">
              <a:spcBef>
                <a:spcPts val="600"/>
              </a:spcBef>
              <a:buFont typeface="Arial" pitchFamily="34" charset="0"/>
              <a:buNone/>
            </a:pPr>
            <a:r>
              <a:rPr lang="en-US" sz="1600" b="1" dirty="0" smtClean="0"/>
              <a:t>Networking lunch</a:t>
            </a:r>
          </a:p>
          <a:p>
            <a:pPr marL="114300" indent="0" algn="just">
              <a:spcBef>
                <a:spcPts val="600"/>
              </a:spcBef>
              <a:buFont typeface="Arial" pitchFamily="34" charset="0"/>
              <a:buNone/>
            </a:pPr>
            <a:r>
              <a:rPr lang="en-US" sz="1600" dirty="0" smtClean="0"/>
              <a:t>Closing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720080" cy="984815"/>
          </a:xfrm>
          <a:prstGeom prst="rect">
            <a:avLst/>
          </a:prstGeom>
        </p:spPr>
      </p:pic>
      <p:pic>
        <p:nvPicPr>
          <p:cNvPr id="7" name="Picture 2" descr="BIRD BIR&amp;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92696"/>
            <a:ext cx="864096" cy="51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3631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chemeClr val="tx1"/>
                </a:solidFill>
              </a:rPr>
              <a:t>MEMBERSHIP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752600"/>
            <a:ext cx="8424936" cy="4628728"/>
          </a:xfrm>
        </p:spPr>
        <p:txBody>
          <a:bodyPr>
            <a:noAutofit/>
          </a:bodyPr>
          <a:lstStyle/>
          <a:p>
            <a:pPr algn="just">
              <a:spcBef>
                <a:spcPts val="1200"/>
              </a:spcBef>
            </a:pPr>
            <a:r>
              <a:rPr lang="en-US" sz="1600" dirty="0" smtClean="0"/>
              <a:t>The </a:t>
            </a:r>
            <a:r>
              <a:rPr lang="en-US" sz="1600" dirty="0"/>
              <a:t>GRD Network </a:t>
            </a:r>
            <a:r>
              <a:rPr lang="en-US" sz="1600" dirty="0" smtClean="0"/>
              <a:t>gathers </a:t>
            </a:r>
            <a:r>
              <a:rPr lang="en-US" sz="1600" dirty="0"/>
              <a:t>the </a:t>
            </a:r>
            <a:r>
              <a:rPr lang="en-US" sz="1600" b="1" dirty="0"/>
              <a:t>managers</a:t>
            </a:r>
            <a:r>
              <a:rPr lang="en-US" sz="1600" dirty="0"/>
              <a:t> of leading public and private organizations engaged in R&amp;D activities in Belgium and </a:t>
            </a:r>
            <a:r>
              <a:rPr lang="en-US" sz="1600" dirty="0" smtClean="0"/>
              <a:t>Luxemburg. </a:t>
            </a:r>
            <a:endParaRPr lang="en-US" sz="1600" dirty="0"/>
          </a:p>
          <a:p>
            <a:pPr algn="just">
              <a:spcBef>
                <a:spcPts val="1200"/>
              </a:spcBef>
            </a:pPr>
            <a:r>
              <a:rPr lang="en-US" sz="1600" dirty="0" smtClean="0"/>
              <a:t>Membership is upon </a:t>
            </a:r>
            <a:r>
              <a:rPr lang="en-US" sz="1600" b="1" dirty="0" smtClean="0"/>
              <a:t>personal invitation </a:t>
            </a:r>
            <a:r>
              <a:rPr lang="en-US" sz="1600" dirty="0" smtClean="0"/>
              <a:t>only. A member can invite a colleague to replace him/her </a:t>
            </a:r>
            <a:r>
              <a:rPr lang="en-US" sz="1600" dirty="0"/>
              <a:t>as “back-up” if </a:t>
            </a:r>
            <a:r>
              <a:rPr lang="en-US" sz="1600" dirty="0" smtClean="0"/>
              <a:t>he/she cannot attend a workshop. Members are invited to join the GRD LinkedIn group if they wish. All </a:t>
            </a:r>
            <a:r>
              <a:rPr lang="en-US" sz="1600" b="1" dirty="0" err="1" smtClean="0"/>
              <a:t>BIR&amp;D</a:t>
            </a:r>
            <a:r>
              <a:rPr lang="en-US" sz="1600" b="1" dirty="0" smtClean="0"/>
              <a:t> company representatives</a:t>
            </a:r>
            <a:r>
              <a:rPr lang="en-US" sz="1600" dirty="0" smtClean="0"/>
              <a:t> are invited</a:t>
            </a:r>
            <a:endParaRPr lang="en-US" sz="1600" dirty="0"/>
          </a:p>
          <a:p>
            <a:pPr algn="just">
              <a:spcBef>
                <a:spcPts val="1200"/>
              </a:spcBef>
            </a:pPr>
            <a:r>
              <a:rPr lang="en-US" sz="1600" dirty="0" smtClean="0"/>
              <a:t>The </a:t>
            </a:r>
            <a:r>
              <a:rPr lang="en-US" sz="1600" b="1" dirty="0" smtClean="0"/>
              <a:t>membership fee </a:t>
            </a:r>
            <a:r>
              <a:rPr lang="en-US" sz="1600" dirty="0" smtClean="0"/>
              <a:t>amounts to 1650 </a:t>
            </a:r>
            <a:r>
              <a:rPr lang="en-US" sz="1600" dirty="0" err="1" smtClean="0"/>
              <a:t>Eur</a:t>
            </a:r>
            <a:r>
              <a:rPr lang="en-US" sz="1600" dirty="0" smtClean="0"/>
              <a:t>/year (HTVA) for non-academic members and 825 </a:t>
            </a:r>
            <a:r>
              <a:rPr lang="en-US" sz="1600" dirty="0" err="1" smtClean="0"/>
              <a:t>Eur</a:t>
            </a:r>
            <a:r>
              <a:rPr lang="en-US" sz="1600" dirty="0" smtClean="0"/>
              <a:t>/year for academic members; University representatives (maximum one per University) do not have to pay a fee. The </a:t>
            </a:r>
            <a:r>
              <a:rPr lang="en-US" sz="1600" dirty="0" err="1" smtClean="0"/>
              <a:t>BIR&amp;D</a:t>
            </a:r>
            <a:r>
              <a:rPr lang="en-US" sz="1600" dirty="0" smtClean="0"/>
              <a:t> contribution is currently fixed at 1000 EUR/year per member</a:t>
            </a:r>
            <a:endParaRPr lang="en-US" sz="1600" dirty="0"/>
          </a:p>
          <a:p>
            <a:pPr algn="just">
              <a:spcBef>
                <a:spcPts val="1200"/>
              </a:spcBef>
            </a:pPr>
            <a:r>
              <a:rPr lang="en-US" sz="1600" dirty="0" smtClean="0"/>
              <a:t>Members are </a:t>
            </a:r>
            <a:r>
              <a:rPr lang="en-US" sz="1600" b="1" dirty="0" smtClean="0"/>
              <a:t>expected to host </a:t>
            </a:r>
            <a:r>
              <a:rPr lang="en-US" sz="1600" dirty="0" smtClean="0"/>
              <a:t>a GRD workshop in their premises once every three to four years</a:t>
            </a:r>
            <a:r>
              <a:rPr lang="en-US" sz="1600" dirty="0"/>
              <a:t>. </a:t>
            </a:r>
            <a:r>
              <a:rPr lang="en-US" sz="1600" dirty="0" smtClean="0"/>
              <a:t>This hosting </a:t>
            </a:r>
            <a:r>
              <a:rPr lang="en-US" sz="1600" dirty="0"/>
              <a:t>member can </a:t>
            </a:r>
            <a:r>
              <a:rPr lang="en-US" sz="1600" dirty="0" smtClean="0"/>
              <a:t>invite </a:t>
            </a:r>
            <a:r>
              <a:rPr lang="en-US" sz="1600" dirty="0"/>
              <a:t>extra guests to the workshop held in its premises</a:t>
            </a:r>
            <a:r>
              <a:rPr lang="en-US" sz="1600" dirty="0" smtClean="0"/>
              <a:t>.</a:t>
            </a:r>
          </a:p>
          <a:p>
            <a:pPr algn="just">
              <a:spcBef>
                <a:spcPts val="1200"/>
              </a:spcBef>
            </a:pPr>
            <a:r>
              <a:rPr lang="en-US" sz="1600" dirty="0" smtClean="0"/>
              <a:t>Board </a:t>
            </a:r>
            <a:r>
              <a:rPr lang="en-US" sz="1600" dirty="0"/>
              <a:t>members can invite prospective members to a </a:t>
            </a:r>
            <a:r>
              <a:rPr lang="en-US" sz="1600" dirty="0" smtClean="0"/>
              <a:t>workshop.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6</a:t>
            </a:fld>
            <a:endParaRPr lang="fr-BE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720080" cy="984815"/>
          </a:xfrm>
          <a:prstGeom prst="rect">
            <a:avLst/>
          </a:prstGeom>
        </p:spPr>
      </p:pic>
      <p:pic>
        <p:nvPicPr>
          <p:cNvPr id="6" name="Picture 2" descr="BIRD BIR&amp;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92696"/>
            <a:ext cx="864096" cy="51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79604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chemeClr val="tx1"/>
                </a:solidFill>
              </a:rPr>
              <a:t>CURRENT MEMBERSHIP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752600"/>
            <a:ext cx="8219256" cy="4412704"/>
          </a:xfrm>
        </p:spPr>
        <p:txBody>
          <a:bodyPr>
            <a:normAutofit/>
          </a:bodyPr>
          <a:lstStyle/>
          <a:p>
            <a:pPr marL="11430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 smtClean="0"/>
              <a:t>65 Managers </a:t>
            </a:r>
            <a:r>
              <a:rPr lang="en-US" dirty="0"/>
              <a:t>(+6 – </a:t>
            </a:r>
            <a:r>
              <a:rPr lang="en-US" dirty="0" smtClean="0"/>
              <a:t>2* </a:t>
            </a:r>
            <a:r>
              <a:rPr lang="en-US" dirty="0"/>
              <a:t>in </a:t>
            </a:r>
            <a:r>
              <a:rPr lang="en-US" dirty="0" smtClean="0"/>
              <a:t>2016) from:</a:t>
            </a:r>
          </a:p>
          <a:p>
            <a:pPr marL="114300" indent="0">
              <a:lnSpc>
                <a:spcPct val="110000"/>
              </a:lnSpc>
              <a:spcBef>
                <a:spcPts val="0"/>
              </a:spcBef>
              <a:buNone/>
            </a:pPr>
            <a:endParaRPr lang="en-US" dirty="0" smtClean="0"/>
          </a:p>
          <a:p>
            <a:pPr lvl="1">
              <a:spcBef>
                <a:spcPts val="600"/>
              </a:spcBef>
            </a:pPr>
            <a:r>
              <a:rPr lang="en-US" dirty="0" smtClean="0"/>
              <a:t>BIR&amp;D firms: 25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(+DEME)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Other  firms: 23 (+Jindal, Lotus Bakeries,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Engie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Tivecoma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Universities: 6 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Research centers: 8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Other: 7 (+FISCH)</a:t>
            </a:r>
          </a:p>
          <a:p>
            <a:pPr marL="411480" lvl="1" indent="0">
              <a:lnSpc>
                <a:spcPct val="110000"/>
              </a:lnSpc>
              <a:spcBef>
                <a:spcPts val="0"/>
              </a:spcBef>
              <a:buNone/>
            </a:pPr>
            <a:endParaRPr lang="en-US" dirty="0" smtClean="0"/>
          </a:p>
          <a:p>
            <a:pPr marL="11430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 smtClean="0"/>
              <a:t>+ 25 Alumni </a:t>
            </a:r>
            <a:r>
              <a:rPr lang="en-US" sz="2000" dirty="0" smtClean="0"/>
              <a:t>(former GRD members still professionally active)</a:t>
            </a:r>
            <a:endParaRPr lang="en-US" dirty="0" smtClean="0"/>
          </a:p>
          <a:p>
            <a:pPr marL="411480" lvl="1" indent="0">
              <a:lnSpc>
                <a:spcPct val="110000"/>
              </a:lnSpc>
              <a:spcBef>
                <a:spcPts val="0"/>
              </a:spcBef>
              <a:buNone/>
            </a:pPr>
            <a:endParaRPr lang="en-US" dirty="0" smtClean="0"/>
          </a:p>
          <a:p>
            <a:pPr marL="411480" lvl="1" indent="0">
              <a:lnSpc>
                <a:spcPct val="11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7</a:t>
            </a:fld>
            <a:endParaRPr lang="fr-BE"/>
          </a:p>
        </p:txBody>
      </p:sp>
      <p:sp>
        <p:nvSpPr>
          <p:cNvPr id="5" name="ZoneTexte 4"/>
          <p:cNvSpPr txBox="1"/>
          <p:nvPr/>
        </p:nvSpPr>
        <p:spPr>
          <a:xfrm>
            <a:off x="611560" y="6309320"/>
            <a:ext cx="1989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 CIM Flanders and VITO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720080" cy="984815"/>
          </a:xfrm>
          <a:prstGeom prst="rect">
            <a:avLst/>
          </a:prstGeom>
        </p:spPr>
      </p:pic>
      <p:pic>
        <p:nvPicPr>
          <p:cNvPr id="7" name="Picture 2" descr="BIRD BIR&amp;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92696"/>
            <a:ext cx="864096" cy="51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5151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79512" y="188640"/>
            <a:ext cx="8784976" cy="15841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8</a:t>
            </a:fld>
            <a:endParaRPr lang="fr-BE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16632"/>
            <a:ext cx="8201552" cy="664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7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chemeClr val="tx1"/>
                </a:solidFill>
              </a:rPr>
              <a:t>GRD PHD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9</a:t>
            </a:fld>
            <a:endParaRPr lang="fr-BE"/>
          </a:p>
        </p:txBody>
      </p:sp>
      <p:sp>
        <p:nvSpPr>
          <p:cNvPr id="5" name="Espace réservé du contenu 10"/>
          <p:cNvSpPr>
            <a:spLocks noGrp="1"/>
          </p:cNvSpPr>
          <p:nvPr>
            <p:ph sz="half" idx="1"/>
          </p:nvPr>
        </p:nvSpPr>
        <p:spPr>
          <a:xfrm>
            <a:off x="2771800" y="1700808"/>
            <a:ext cx="6048672" cy="1224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BE" sz="2000" b="1" dirty="0" smtClean="0"/>
              <a:t>Charlotte de </a:t>
            </a:r>
            <a:r>
              <a:rPr lang="fr-BE" sz="2000" b="1" dirty="0" err="1" smtClean="0"/>
              <a:t>Kort</a:t>
            </a:r>
            <a:endParaRPr lang="fr-BE" sz="2000" b="1" dirty="0"/>
          </a:p>
          <a:p>
            <a:pPr marL="0" indent="0">
              <a:buNone/>
            </a:pPr>
            <a:r>
              <a:rPr lang="fr-BE" sz="1600" dirty="0" smtClean="0"/>
              <a:t/>
            </a:r>
            <a:br>
              <a:rPr lang="fr-BE" sz="1600" dirty="0" smtClean="0"/>
            </a:br>
            <a:r>
              <a:rPr lang="fr-BE" sz="1600" dirty="0" smtClean="0"/>
              <a:t>PhD </a:t>
            </a:r>
            <a:r>
              <a:rPr lang="fr-BE" sz="1600" dirty="0" err="1" smtClean="0"/>
              <a:t>student</a:t>
            </a:r>
            <a:r>
              <a:rPr lang="fr-BE" sz="1600" dirty="0" smtClean="0"/>
              <a:t> in </a:t>
            </a:r>
            <a:r>
              <a:rPr lang="fr-BE" sz="1600" dirty="0" err="1"/>
              <a:t>S</a:t>
            </a:r>
            <a:r>
              <a:rPr lang="fr-BE" sz="1600" dirty="0" err="1" smtClean="0"/>
              <a:t>trategy</a:t>
            </a:r>
            <a:r>
              <a:rPr lang="fr-BE" sz="1600" dirty="0" smtClean="0"/>
              <a:t> &amp; Innovation at LSM (UCL)</a:t>
            </a:r>
            <a:br>
              <a:rPr lang="fr-BE" sz="1600" dirty="0" smtClean="0"/>
            </a:br>
            <a:endParaRPr lang="fr-BE" sz="1600" dirty="0" smtClean="0"/>
          </a:p>
          <a:p>
            <a:pPr marL="0" indent="0">
              <a:buNone/>
            </a:pPr>
            <a:endParaRPr lang="fr-BE" sz="1600" dirty="0"/>
          </a:p>
        </p:txBody>
      </p:sp>
      <p:sp>
        <p:nvSpPr>
          <p:cNvPr id="6" name="Espace réservé du contenu 11"/>
          <p:cNvSpPr txBox="1">
            <a:spLocks/>
          </p:cNvSpPr>
          <p:nvPr/>
        </p:nvSpPr>
        <p:spPr>
          <a:xfrm>
            <a:off x="2411760" y="2772252"/>
            <a:ext cx="6264696" cy="180887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b="1" dirty="0" smtClean="0"/>
              <a:t>PhD research project: </a:t>
            </a:r>
          </a:p>
          <a:p>
            <a:pPr marL="0" indent="0" algn="ctr">
              <a:buFont typeface="Arial" pitchFamily="34" charset="0"/>
              <a:buNone/>
            </a:pPr>
            <a:endParaRPr lang="en-US" sz="1600" b="1" dirty="0"/>
          </a:p>
          <a:p>
            <a:pPr marL="0" indent="0" algn="ctr">
              <a:buFont typeface="Arial" pitchFamily="34" charset="0"/>
              <a:buNone/>
            </a:pPr>
            <a:r>
              <a:rPr lang="en-US" sz="1600" b="1" dirty="0" smtClean="0"/>
              <a:t>“What </a:t>
            </a:r>
            <a:r>
              <a:rPr lang="en-US" sz="1600" b="1" dirty="0"/>
              <a:t>are the </a:t>
            </a:r>
            <a:r>
              <a:rPr lang="en-US" sz="1600" b="1" dirty="0" smtClean="0"/>
              <a:t>key determinants </a:t>
            </a:r>
            <a:r>
              <a:rPr lang="en-US" sz="1600" b="1" dirty="0"/>
              <a:t>of organizational innovation </a:t>
            </a:r>
            <a:endParaRPr lang="en-US" sz="1600" b="1" dirty="0" smtClean="0"/>
          </a:p>
          <a:p>
            <a:pPr marL="0" indent="0" algn="ctr">
              <a:buFont typeface="Arial" pitchFamily="34" charset="0"/>
              <a:buNone/>
            </a:pPr>
            <a:r>
              <a:rPr lang="en-US" sz="1600" b="1" dirty="0" smtClean="0"/>
              <a:t>and </a:t>
            </a:r>
            <a:r>
              <a:rPr lang="en-US" sz="1600" b="1" dirty="0"/>
              <a:t>how can networking activities </a:t>
            </a:r>
            <a:r>
              <a:rPr lang="en-US" sz="1600" b="1" dirty="0" smtClean="0"/>
              <a:t>influence </a:t>
            </a:r>
            <a:r>
              <a:rPr lang="en-US" sz="1600" b="1" dirty="0"/>
              <a:t>the firm’s innovation capability</a:t>
            </a:r>
            <a:r>
              <a:rPr lang="en-US" sz="1600" b="1" dirty="0" smtClean="0"/>
              <a:t>?”</a:t>
            </a:r>
            <a:r>
              <a:rPr lang="en-US" sz="1400" i="1" dirty="0" smtClean="0"/>
              <a:t/>
            </a:r>
            <a:br>
              <a:rPr lang="en-US" sz="1400" i="1" dirty="0" smtClean="0"/>
            </a:br>
            <a:endParaRPr lang="fr-BE" sz="14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72816"/>
            <a:ext cx="1296144" cy="199887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720080" cy="984815"/>
          </a:xfrm>
          <a:prstGeom prst="rect">
            <a:avLst/>
          </a:prstGeom>
        </p:spPr>
      </p:pic>
      <p:pic>
        <p:nvPicPr>
          <p:cNvPr id="9" name="Picture 2" descr="BIRD BIR&amp;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92696"/>
            <a:ext cx="864096" cy="51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8913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173323"/>
              </p:ext>
            </p:extLst>
          </p:nvPr>
        </p:nvGraphicFramePr>
        <p:xfrm>
          <a:off x="458110" y="1844824"/>
          <a:ext cx="8229599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068356"/>
                <a:gridCol w="1282958"/>
                <a:gridCol w="11756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smtClean="0">
                          <a:solidFill>
                            <a:schemeClr val="tx1"/>
                          </a:solidFill>
                        </a:rPr>
                        <a:t>structure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err="1" smtClean="0">
                          <a:solidFill>
                            <a:schemeClr val="tx1"/>
                          </a:solidFill>
                        </a:rPr>
                        <a:t>systems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err="1" smtClean="0">
                          <a:solidFill>
                            <a:schemeClr val="tx1"/>
                          </a:solidFill>
                        </a:rPr>
                        <a:t>resources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smtClean="0">
                          <a:solidFill>
                            <a:schemeClr val="tx1"/>
                          </a:solidFill>
                        </a:rPr>
                        <a:t>culture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smtClean="0">
                          <a:solidFill>
                            <a:schemeClr val="tx1"/>
                          </a:solidFill>
                        </a:rPr>
                        <a:t>Learning</a:t>
                      </a:r>
                      <a:r>
                        <a:rPr lang="fr-BE" sz="1200" baseline="0" dirty="0" smtClean="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fr-BE" sz="1200" baseline="0" dirty="0" err="1" smtClean="0">
                          <a:solidFill>
                            <a:schemeClr val="tx1"/>
                          </a:solidFill>
                        </a:rPr>
                        <a:t>knowledge</a:t>
                      </a:r>
                      <a:r>
                        <a:rPr lang="fr-BE" sz="1200" baseline="0" dirty="0" smtClean="0">
                          <a:solidFill>
                            <a:schemeClr val="tx1"/>
                          </a:solidFill>
                        </a:rPr>
                        <a:t> management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smtClean="0">
                          <a:solidFill>
                            <a:schemeClr val="tx1"/>
                          </a:solidFill>
                        </a:rPr>
                        <a:t>leadership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BE" sz="1200" b="1" dirty="0" err="1" smtClean="0"/>
                        <a:t>Individual</a:t>
                      </a:r>
                      <a:r>
                        <a:rPr lang="fr-BE" sz="1200" b="1" dirty="0" smtClean="0"/>
                        <a:t> </a:t>
                      </a:r>
                      <a:r>
                        <a:rPr lang="fr-BE" sz="1200" b="1" dirty="0" err="1" smtClean="0"/>
                        <a:t>level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BE" sz="1200" b="1" dirty="0" err="1" smtClean="0"/>
                        <a:t>Firm</a:t>
                      </a:r>
                      <a:r>
                        <a:rPr lang="fr-BE" sz="1200" b="1" dirty="0" smtClean="0"/>
                        <a:t> </a:t>
                      </a:r>
                      <a:r>
                        <a:rPr lang="fr-BE" sz="1200" b="1" dirty="0" err="1" smtClean="0"/>
                        <a:t>level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BE" sz="1200" b="1" dirty="0" smtClean="0"/>
                        <a:t>Network </a:t>
                      </a:r>
                      <a:r>
                        <a:rPr lang="fr-BE" sz="1200" b="1" dirty="0" err="1" smtClean="0"/>
                        <a:t>level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BE" sz="1200" b="1" dirty="0" smtClean="0"/>
                        <a:t>Macro </a:t>
                      </a:r>
                      <a:r>
                        <a:rPr lang="fr-BE" sz="1200" b="1" dirty="0" err="1" smtClean="0"/>
                        <a:t>level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BE" sz="1200" b="1" dirty="0" smtClean="0"/>
                        <a:t>Multi </a:t>
                      </a:r>
                      <a:r>
                        <a:rPr lang="fr-BE" sz="1200" b="1" dirty="0" err="1" smtClean="0"/>
                        <a:t>level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10</a:t>
            </a:fld>
            <a:endParaRPr lang="fr-BE"/>
          </a:p>
        </p:txBody>
      </p:sp>
      <p:sp>
        <p:nvSpPr>
          <p:cNvPr id="6" name="ZoneTexte 5"/>
          <p:cNvSpPr txBox="1"/>
          <p:nvPr/>
        </p:nvSpPr>
        <p:spPr>
          <a:xfrm>
            <a:off x="406789" y="548680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b="1" i="1" dirty="0"/>
              <a:t>2015-2016</a:t>
            </a:r>
            <a:r>
              <a:rPr lang="fr-BE" dirty="0"/>
              <a:t> A multi-</a:t>
            </a:r>
            <a:r>
              <a:rPr lang="fr-BE" dirty="0" err="1"/>
              <a:t>level</a:t>
            </a:r>
            <a:r>
              <a:rPr lang="fr-BE" dirty="0"/>
              <a:t> </a:t>
            </a:r>
            <a:r>
              <a:rPr lang="fr-BE" dirty="0" err="1"/>
              <a:t>framework</a:t>
            </a:r>
            <a:r>
              <a:rPr lang="fr-BE" dirty="0"/>
              <a:t> of the </a:t>
            </a:r>
            <a:r>
              <a:rPr lang="fr-BE" dirty="0" err="1"/>
              <a:t>determinants</a:t>
            </a:r>
            <a:r>
              <a:rPr lang="fr-BE" dirty="0"/>
              <a:t> for </a:t>
            </a:r>
            <a:r>
              <a:rPr lang="fr-BE" dirty="0" err="1"/>
              <a:t>organizational</a:t>
            </a:r>
            <a:r>
              <a:rPr lang="fr-BE" dirty="0"/>
              <a:t> innovation- A </a:t>
            </a:r>
            <a:r>
              <a:rPr lang="fr-BE" dirty="0" err="1"/>
              <a:t>systematic</a:t>
            </a:r>
            <a:r>
              <a:rPr lang="fr-BE" dirty="0"/>
              <a:t> </a:t>
            </a:r>
            <a:r>
              <a:rPr lang="fr-BE" dirty="0" err="1"/>
              <a:t>literature</a:t>
            </a:r>
            <a:r>
              <a:rPr lang="fr-BE" dirty="0"/>
              <a:t> </a:t>
            </a:r>
            <a:r>
              <a:rPr lang="fr-BE" dirty="0" err="1"/>
              <a:t>review</a:t>
            </a:r>
            <a:r>
              <a:rPr lang="fr-BE" dirty="0"/>
              <a:t> </a:t>
            </a:r>
            <a:r>
              <a:rPr lang="fr-BE" i="1" dirty="0" smtClean="0"/>
              <a:t>(</a:t>
            </a:r>
            <a:r>
              <a:rPr lang="fr-BE" i="1" dirty="0" err="1" smtClean="0"/>
              <a:t>submitted</a:t>
            </a:r>
            <a:r>
              <a:rPr lang="fr-BE" i="1" dirty="0" smtClean="0"/>
              <a:t>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7543" y="4797152"/>
            <a:ext cx="82201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b="1" i="1" dirty="0"/>
              <a:t>2016-2017</a:t>
            </a:r>
            <a:r>
              <a:rPr lang="fr-BE" dirty="0"/>
              <a:t> The impact of network </a:t>
            </a:r>
            <a:r>
              <a:rPr lang="fr-BE" dirty="0" err="1"/>
              <a:t>governance</a:t>
            </a:r>
            <a:r>
              <a:rPr lang="fr-BE" dirty="0"/>
              <a:t> and </a:t>
            </a:r>
            <a:r>
              <a:rPr lang="fr-BE" dirty="0" err="1"/>
              <a:t>activities</a:t>
            </a:r>
            <a:r>
              <a:rPr lang="en-US" dirty="0"/>
              <a:t> on innovation </a:t>
            </a:r>
            <a:r>
              <a:rPr lang="fr-BE" dirty="0" err="1"/>
              <a:t>benefits</a:t>
            </a:r>
            <a:r>
              <a:rPr lang="fr-BE" dirty="0"/>
              <a:t>: a case </a:t>
            </a:r>
            <a:r>
              <a:rPr lang="fr-BE" dirty="0" err="1" smtClean="0"/>
              <a:t>study</a:t>
            </a:r>
            <a:r>
              <a:rPr lang="fr-BE" dirty="0" smtClean="0"/>
              <a:t> </a:t>
            </a:r>
            <a:r>
              <a:rPr lang="fr-BE" i="1" dirty="0"/>
              <a:t>(</a:t>
            </a:r>
            <a:r>
              <a:rPr lang="en-US" i="1" dirty="0"/>
              <a:t>paper</a:t>
            </a:r>
            <a:r>
              <a:rPr lang="fr-BE" i="1" dirty="0"/>
              <a:t> in </a:t>
            </a:r>
            <a:r>
              <a:rPr lang="fr-BE" i="1" dirty="0" err="1"/>
              <a:t>progress</a:t>
            </a:r>
            <a:r>
              <a:rPr lang="fr-BE" i="1" dirty="0"/>
              <a:t>)</a:t>
            </a:r>
            <a:r>
              <a:rPr lang="en-US" dirty="0"/>
              <a:t> 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49994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chemeClr val="tx1"/>
                </a:solidFill>
              </a:rPr>
              <a:t>2016 program</a:t>
            </a:r>
            <a:endParaRPr lang="fr-BE" dirty="0">
              <a:solidFill>
                <a:schemeClr val="tx1"/>
              </a:solidFill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983790"/>
              </p:ext>
            </p:extLst>
          </p:nvPr>
        </p:nvGraphicFramePr>
        <p:xfrm>
          <a:off x="457200" y="1752600"/>
          <a:ext cx="8229600" cy="32004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fr-BE" sz="1800" b="1" dirty="0" err="1" smtClean="0"/>
                        <a:t>January</a:t>
                      </a:r>
                      <a:r>
                        <a:rPr lang="fr-BE" sz="1800" b="1" dirty="0" smtClean="0"/>
                        <a:t> 13th</a:t>
                      </a:r>
                    </a:p>
                    <a:p>
                      <a:endParaRPr lang="fr-BE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0" dirty="0" smtClean="0"/>
                        <a:t>WAGRALIM</a:t>
                      </a:r>
                    </a:p>
                    <a:p>
                      <a:endParaRPr lang="fr-BE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1" dirty="0" err="1" smtClean="0"/>
                        <a:t>June</a:t>
                      </a:r>
                      <a:r>
                        <a:rPr lang="fr-BE" b="1" dirty="0" smtClean="0"/>
                        <a:t> 8th</a:t>
                      </a:r>
                    </a:p>
                    <a:p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0" dirty="0" err="1" smtClean="0"/>
                        <a:t>UGhent</a:t>
                      </a:r>
                      <a:endParaRPr lang="fr-BE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1" dirty="0" err="1" smtClean="0"/>
                        <a:t>February</a:t>
                      </a:r>
                      <a:r>
                        <a:rPr lang="fr-BE" sz="1800" b="1" dirty="0" smtClean="0"/>
                        <a:t> 17th</a:t>
                      </a:r>
                    </a:p>
                    <a:p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GSK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1" dirty="0" err="1" smtClean="0"/>
                        <a:t>September</a:t>
                      </a:r>
                      <a:r>
                        <a:rPr lang="fr-BE" b="1" dirty="0" smtClean="0"/>
                        <a:t> 14th</a:t>
                      </a:r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 err="1" smtClean="0"/>
                        <a:t>Cetic</a:t>
                      </a:r>
                      <a:endParaRPr lang="fr-BE" dirty="0" smtClean="0"/>
                    </a:p>
                    <a:p>
                      <a:endParaRPr lang="fr-BE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1" dirty="0" smtClean="0"/>
                        <a:t>March 9th</a:t>
                      </a:r>
                    </a:p>
                    <a:p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b="0" dirty="0" smtClean="0"/>
                        <a:t>LABORELEC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1" dirty="0" err="1" smtClean="0"/>
                        <a:t>October</a:t>
                      </a:r>
                      <a:r>
                        <a:rPr lang="fr-BE" b="1" dirty="0" smtClean="0"/>
                        <a:t> 12th</a:t>
                      </a:r>
                    </a:p>
                    <a:p>
                      <a:endParaRPr lang="fr-BE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KU Leuven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1" dirty="0" smtClean="0"/>
                        <a:t>April 13th</a:t>
                      </a:r>
                    </a:p>
                    <a:p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SOLVAY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1" dirty="0" err="1" smtClean="0"/>
                        <a:t>November</a:t>
                      </a:r>
                      <a:r>
                        <a:rPr lang="fr-BE" b="1" dirty="0" smtClean="0"/>
                        <a:t> 9th</a:t>
                      </a:r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BEA</a:t>
                      </a:r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1" dirty="0" smtClean="0"/>
                        <a:t>May 11th</a:t>
                      </a:r>
                    </a:p>
                    <a:p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b="0" i="1" dirty="0" smtClean="0"/>
                        <a:t>BIR&amp;D Event</a:t>
                      </a:r>
                    </a:p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1" dirty="0" err="1" smtClean="0"/>
                        <a:t>December</a:t>
                      </a:r>
                      <a:r>
                        <a:rPr lang="fr-BE" b="1" baseline="0" dirty="0" smtClean="0"/>
                        <a:t> 14th</a:t>
                      </a:r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 smtClean="0"/>
                        <a:t>Magotteaux</a:t>
                      </a:r>
                      <a:endParaRPr lang="fr-B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11</a:t>
            </a:fld>
            <a:endParaRPr lang="fr-BE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720080" cy="984815"/>
          </a:xfrm>
          <a:prstGeom prst="rect">
            <a:avLst/>
          </a:prstGeom>
        </p:spPr>
      </p:pic>
      <p:pic>
        <p:nvPicPr>
          <p:cNvPr id="7" name="Picture 2" descr="BIRD BIR&amp;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92696"/>
            <a:ext cx="864096" cy="51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3412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chemeClr val="tx1"/>
                </a:solidFill>
              </a:rPr>
              <a:t>2017 program</a:t>
            </a:r>
            <a:endParaRPr lang="fr-BE" dirty="0">
              <a:solidFill>
                <a:schemeClr val="tx1"/>
              </a:solidFill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0702936"/>
              </p:ext>
            </p:extLst>
          </p:nvPr>
        </p:nvGraphicFramePr>
        <p:xfrm>
          <a:off x="457200" y="1752600"/>
          <a:ext cx="8229600" cy="3749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fr-BE" sz="1800" b="1" dirty="0" err="1" smtClean="0"/>
                        <a:t>January</a:t>
                      </a:r>
                      <a:r>
                        <a:rPr lang="fr-BE" sz="1800" b="1" dirty="0" smtClean="0"/>
                        <a:t> 11th</a:t>
                      </a:r>
                    </a:p>
                    <a:p>
                      <a:endParaRPr lang="fr-BE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b="0" dirty="0" err="1" smtClean="0"/>
                        <a:t>Sonaca</a:t>
                      </a:r>
                      <a:endParaRPr lang="fr-BE" b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BE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BE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1" dirty="0" err="1" smtClean="0"/>
                        <a:t>June</a:t>
                      </a:r>
                      <a:r>
                        <a:rPr lang="fr-BE" b="1" dirty="0" smtClean="0"/>
                        <a:t> 14th</a:t>
                      </a:r>
                    </a:p>
                    <a:p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b="0" dirty="0" smtClean="0"/>
                        <a:t>Air Liquide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1" dirty="0" err="1" smtClean="0"/>
                        <a:t>February</a:t>
                      </a:r>
                      <a:r>
                        <a:rPr lang="fr-BE" sz="1800" b="1" dirty="0" smtClean="0"/>
                        <a:t> 8th</a:t>
                      </a:r>
                    </a:p>
                    <a:p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0" dirty="0" smtClean="0"/>
                        <a:t>RHID</a:t>
                      </a:r>
                      <a:endParaRPr lang="fr-BE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1" dirty="0" err="1" smtClean="0"/>
                        <a:t>September</a:t>
                      </a:r>
                      <a:r>
                        <a:rPr lang="fr-BE" b="1" dirty="0" smtClean="0"/>
                        <a:t> 13th</a:t>
                      </a:r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BE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NMC</a:t>
                      </a:r>
                      <a:endParaRPr lang="fr-BE" b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1" dirty="0" smtClean="0"/>
                        <a:t>March 8th</a:t>
                      </a:r>
                    </a:p>
                    <a:p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b="0" dirty="0" smtClean="0">
                          <a:solidFill>
                            <a:schemeClr val="tx1"/>
                          </a:solidFill>
                        </a:rPr>
                        <a:t>Cargill</a:t>
                      </a:r>
                      <a:r>
                        <a:rPr lang="fr-BE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BE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b="0" dirty="0" smtClean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1" dirty="0" err="1" smtClean="0"/>
                        <a:t>October</a:t>
                      </a:r>
                      <a:r>
                        <a:rPr lang="fr-BE" b="1" dirty="0" smtClean="0"/>
                        <a:t> 11th</a:t>
                      </a:r>
                    </a:p>
                    <a:p>
                      <a:endParaRPr lang="fr-BE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b="0" dirty="0" smtClean="0"/>
                        <a:t>OCAS</a:t>
                      </a:r>
                    </a:p>
                    <a:p>
                      <a:endParaRPr lang="fr-BE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1" smtClean="0"/>
                        <a:t>April 19th</a:t>
                      </a:r>
                      <a:endParaRPr lang="fr-BE" sz="1800" b="1" dirty="0" smtClean="0"/>
                    </a:p>
                    <a:p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0" dirty="0" smtClean="0"/>
                        <a:t>AWT</a:t>
                      </a:r>
                      <a:endParaRPr lang="fr-BE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1" dirty="0" err="1" smtClean="0"/>
                        <a:t>November</a:t>
                      </a:r>
                      <a:r>
                        <a:rPr lang="fr-BE" b="1" dirty="0" smtClean="0"/>
                        <a:t> 8th</a:t>
                      </a:r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600" b="0" dirty="0" err="1" smtClean="0"/>
                        <a:t>Prayon</a:t>
                      </a:r>
                      <a:endParaRPr lang="fr-BE" sz="1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1" dirty="0" smtClean="0"/>
                        <a:t>May 10th</a:t>
                      </a:r>
                    </a:p>
                    <a:p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b="0" i="1" dirty="0" smtClean="0"/>
                        <a:t>BIR&amp;D Event</a:t>
                      </a:r>
                      <a:r>
                        <a:rPr lang="fr-BE" b="0" i="1" baseline="0" dirty="0" smtClean="0"/>
                        <a:t> </a:t>
                      </a:r>
                      <a:r>
                        <a:rPr lang="fr-BE" b="0" i="1" dirty="0" smtClean="0"/>
                        <a:t>(</a:t>
                      </a:r>
                      <a:r>
                        <a:rPr lang="fr-BE" b="0" i="1" dirty="0" err="1" smtClean="0"/>
                        <a:t>tbc</a:t>
                      </a:r>
                      <a:r>
                        <a:rPr lang="fr-BE" b="0" i="1" dirty="0" smtClean="0"/>
                        <a:t>)</a:t>
                      </a:r>
                    </a:p>
                    <a:p>
                      <a:endParaRPr lang="fr-BE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1" dirty="0" err="1" smtClean="0"/>
                        <a:t>December</a:t>
                      </a:r>
                      <a:r>
                        <a:rPr lang="fr-BE" b="1" baseline="0" smtClean="0"/>
                        <a:t> 13th</a:t>
                      </a:r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b="0" dirty="0" err="1" smtClean="0"/>
                        <a:t>Recticel</a:t>
                      </a:r>
                      <a:endParaRPr lang="fr-BE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12</a:t>
            </a:fld>
            <a:endParaRPr lang="fr-BE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720080" cy="984815"/>
          </a:xfrm>
          <a:prstGeom prst="rect">
            <a:avLst/>
          </a:prstGeom>
        </p:spPr>
      </p:pic>
      <p:pic>
        <p:nvPicPr>
          <p:cNvPr id="7" name="Picture 2" descr="BIRD BIR&amp;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92696"/>
            <a:ext cx="864096" cy="51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0895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err="1" smtClean="0">
                <a:solidFill>
                  <a:schemeClr val="tx1"/>
                </a:solidFill>
              </a:rPr>
              <a:t>board</a:t>
            </a:r>
            <a:r>
              <a:rPr lang="fr-BE" dirty="0" smtClean="0">
                <a:solidFill>
                  <a:schemeClr val="tx1"/>
                </a:solidFill>
              </a:rPr>
              <a:t> structure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00736"/>
          </a:xfrm>
        </p:spPr>
        <p:txBody>
          <a:bodyPr>
            <a:normAutofit fontScale="85000" lnSpcReduction="10000"/>
          </a:bodyPr>
          <a:lstStyle/>
          <a:p>
            <a:pPr marL="114300" indent="0">
              <a:buNone/>
            </a:pPr>
            <a:r>
              <a:rPr lang="en-US" b="1" dirty="0" smtClean="0"/>
              <a:t>Core members (2017) </a:t>
            </a:r>
          </a:p>
          <a:p>
            <a:r>
              <a:rPr lang="en-US" sz="1800" dirty="0" smtClean="0"/>
              <a:t>S. </a:t>
            </a:r>
            <a:r>
              <a:rPr lang="en-US" sz="1800" dirty="0" err="1"/>
              <a:t>Vandeputte</a:t>
            </a:r>
            <a:r>
              <a:rPr lang="en-US" sz="1800" dirty="0" smtClean="0"/>
              <a:t>, GRD President, Managing Director OCAS N.V.</a:t>
            </a:r>
          </a:p>
          <a:p>
            <a:r>
              <a:rPr lang="en-US" sz="1800" dirty="0" smtClean="0"/>
              <a:t>B. </a:t>
            </a:r>
            <a:r>
              <a:rPr lang="en-US" sz="1800" dirty="0" err="1" smtClean="0"/>
              <a:t>Gailly</a:t>
            </a:r>
            <a:r>
              <a:rPr lang="en-US" sz="1800" dirty="0" smtClean="0"/>
              <a:t>, GRD Program Director, Professor, Louvain Innovation</a:t>
            </a:r>
          </a:p>
          <a:p>
            <a:endParaRPr lang="en-US" sz="1800" dirty="0"/>
          </a:p>
          <a:p>
            <a:r>
              <a:rPr lang="en-US" sz="1800" dirty="0" smtClean="0"/>
              <a:t>P. </a:t>
            </a:r>
            <a:r>
              <a:rPr lang="en-US" sz="1800" dirty="0" err="1" smtClean="0"/>
              <a:t>Denoël</a:t>
            </a:r>
            <a:r>
              <a:rPr lang="en-US" sz="1800" dirty="0" smtClean="0"/>
              <a:t>, Director Scientific Affairs and Opportunities, GSK</a:t>
            </a:r>
            <a:endParaRPr lang="en-US" sz="1800" b="1" dirty="0" smtClean="0"/>
          </a:p>
          <a:p>
            <a:r>
              <a:rPr lang="en-US" sz="1800" dirty="0"/>
              <a:t>H. </a:t>
            </a:r>
            <a:r>
              <a:rPr lang="en-US" sz="1800" dirty="0" err="1"/>
              <a:t>Derache</a:t>
            </a:r>
            <a:r>
              <a:rPr lang="en-US" sz="1800" dirty="0"/>
              <a:t>, General Director, </a:t>
            </a:r>
            <a:r>
              <a:rPr lang="en-US" sz="1800" dirty="0" smtClean="0"/>
              <a:t>SIRRIS/</a:t>
            </a:r>
            <a:r>
              <a:rPr lang="en-US" sz="1800" dirty="0" err="1" smtClean="0"/>
              <a:t>Agoria</a:t>
            </a:r>
            <a:endParaRPr lang="en-US" sz="1800" dirty="0" smtClean="0"/>
          </a:p>
          <a:p>
            <a:r>
              <a:rPr lang="en-US" sz="1800" dirty="0" smtClean="0"/>
              <a:t>M. </a:t>
            </a:r>
            <a:r>
              <a:rPr lang="en-US" sz="1800" dirty="0" err="1" smtClean="0"/>
              <a:t>Mertens</a:t>
            </a:r>
            <a:r>
              <a:rPr lang="en-US" sz="1800" dirty="0" smtClean="0"/>
              <a:t>, R&amp;D Manager, </a:t>
            </a:r>
            <a:r>
              <a:rPr lang="en-US" sz="1800" dirty="0" err="1" smtClean="0"/>
              <a:t>Magoteaux</a:t>
            </a:r>
            <a:r>
              <a:rPr lang="en-US" sz="1800" dirty="0" smtClean="0"/>
              <a:t> International</a:t>
            </a:r>
          </a:p>
          <a:p>
            <a:r>
              <a:rPr lang="en-US" sz="1800" dirty="0" smtClean="0"/>
              <a:t>M. </a:t>
            </a:r>
            <a:r>
              <a:rPr lang="en-US" sz="1800" dirty="0" err="1" smtClean="0"/>
              <a:t>Foguenne</a:t>
            </a:r>
            <a:r>
              <a:rPr lang="en-US" sz="1800" dirty="0" smtClean="0"/>
              <a:t>, Chief Technology Officer- Building &amp; Industrial Division, AGC GLASS EUROPE </a:t>
            </a:r>
          </a:p>
          <a:p>
            <a:r>
              <a:rPr lang="en-US" sz="1800" dirty="0" smtClean="0"/>
              <a:t>Y. </a:t>
            </a:r>
            <a:r>
              <a:rPr lang="en-US" sz="1800" dirty="0" err="1" smtClean="0"/>
              <a:t>Verschueren</a:t>
            </a:r>
            <a:r>
              <a:rPr lang="en-US" sz="1800" dirty="0" smtClean="0"/>
              <a:t>, Managing Director, </a:t>
            </a:r>
            <a:r>
              <a:rPr lang="en-US" sz="1800" dirty="0" err="1" smtClean="0"/>
              <a:t>Essenscia</a:t>
            </a:r>
            <a:r>
              <a:rPr lang="en-US" sz="1800" dirty="0" smtClean="0"/>
              <a:t> </a:t>
            </a:r>
          </a:p>
          <a:p>
            <a:r>
              <a:rPr lang="en-US" sz="1800" dirty="0" smtClean="0"/>
              <a:t>B. </a:t>
            </a:r>
            <a:r>
              <a:rPr lang="en-US" sz="1800" dirty="0" err="1" smtClean="0"/>
              <a:t>Wallaeys</a:t>
            </a:r>
            <a:r>
              <a:rPr lang="en-US" sz="1800" dirty="0" smtClean="0"/>
              <a:t> , </a:t>
            </a:r>
            <a:r>
              <a:rPr lang="en-US" sz="1800" dirty="0" err="1" smtClean="0"/>
              <a:t>Recticel</a:t>
            </a:r>
            <a:r>
              <a:rPr lang="en-US" sz="1800" dirty="0" smtClean="0"/>
              <a:t> R&amp;D</a:t>
            </a:r>
          </a:p>
          <a:p>
            <a:endParaRPr lang="en-US" sz="1800" dirty="0" smtClean="0"/>
          </a:p>
          <a:p>
            <a:r>
              <a:rPr lang="en-US" sz="1800" dirty="0" smtClean="0"/>
              <a:t>F</a:t>
            </a:r>
            <a:r>
              <a:rPr lang="en-US" sz="1800" dirty="0"/>
              <a:t>. </a:t>
            </a:r>
            <a:r>
              <a:rPr lang="en-US" sz="1800" dirty="0" err="1" smtClean="0"/>
              <a:t>Heroufosse</a:t>
            </a:r>
            <a:r>
              <a:rPr lang="en-US" sz="1800" dirty="0" smtClean="0"/>
              <a:t>, </a:t>
            </a:r>
            <a:r>
              <a:rPr lang="en-US" sz="1800" dirty="0"/>
              <a:t>Managing Director, </a:t>
            </a:r>
            <a:r>
              <a:rPr lang="en-US" sz="1800" dirty="0" err="1" smtClean="0"/>
              <a:t>Wagralim</a:t>
            </a:r>
            <a:r>
              <a:rPr lang="en-US" sz="1800" dirty="0"/>
              <a:t> </a:t>
            </a:r>
            <a:endParaRPr lang="en-US" sz="1800" dirty="0" smtClean="0"/>
          </a:p>
          <a:p>
            <a:r>
              <a:rPr lang="en-US" sz="1800" dirty="0" smtClean="0"/>
              <a:t>M</a:t>
            </a:r>
            <a:r>
              <a:rPr lang="en-US" sz="1800" dirty="0"/>
              <a:t>. </a:t>
            </a:r>
            <a:r>
              <a:rPr lang="en-US" sz="1800" dirty="0" err="1" smtClean="0"/>
              <a:t>Morant</a:t>
            </a:r>
            <a:r>
              <a:rPr lang="en-US" sz="1800" dirty="0" smtClean="0"/>
              <a:t>, </a:t>
            </a:r>
            <a:r>
              <a:rPr lang="en-US" sz="1800" dirty="0"/>
              <a:t>Managing Director, ULG </a:t>
            </a:r>
            <a:r>
              <a:rPr lang="en-US" sz="1800" dirty="0" err="1" smtClean="0"/>
              <a:t>Interace</a:t>
            </a:r>
            <a:r>
              <a:rPr lang="en-US" sz="1800" dirty="0" smtClean="0"/>
              <a:t> </a:t>
            </a:r>
            <a:r>
              <a:rPr lang="en-US" sz="1800" dirty="0" err="1" smtClean="0"/>
              <a:t>Entreprises</a:t>
            </a:r>
            <a:r>
              <a:rPr lang="en-US" sz="1800" dirty="0" smtClean="0"/>
              <a:t> - </a:t>
            </a:r>
            <a:r>
              <a:rPr lang="en-US" sz="1800" dirty="0" err="1" smtClean="0"/>
              <a:t>Université</a:t>
            </a:r>
            <a:r>
              <a:rPr lang="en-US" sz="1800" dirty="0"/>
              <a:t> </a:t>
            </a:r>
            <a:endParaRPr lang="en-US" sz="1800" dirty="0" smtClean="0"/>
          </a:p>
          <a:p>
            <a:r>
              <a:rPr lang="en-US" sz="1800" dirty="0" smtClean="0"/>
              <a:t>J-J</a:t>
            </a:r>
            <a:r>
              <a:rPr lang="en-US" sz="1800" dirty="0"/>
              <a:t>. </a:t>
            </a:r>
            <a:r>
              <a:rPr lang="en-US" sz="1800" dirty="0" err="1" smtClean="0"/>
              <a:t>Pireaux</a:t>
            </a:r>
            <a:r>
              <a:rPr lang="en-US" sz="1800" dirty="0" smtClean="0"/>
              <a:t>, </a:t>
            </a:r>
            <a:r>
              <a:rPr lang="en-US" sz="1800" dirty="0"/>
              <a:t>LISE (PMR) Managing Director, Fac. of Science – </a:t>
            </a:r>
            <a:r>
              <a:rPr lang="en-US" sz="1800" dirty="0" err="1"/>
              <a:t>UNamur</a:t>
            </a:r>
            <a:r>
              <a:rPr lang="en-US" sz="1800" dirty="0"/>
              <a:t> </a:t>
            </a:r>
            <a:endParaRPr lang="en-US" sz="1800" dirty="0" smtClean="0"/>
          </a:p>
          <a:p>
            <a:r>
              <a:rPr lang="en-US" sz="1800" dirty="0" smtClean="0"/>
              <a:t>W</a:t>
            </a:r>
            <a:r>
              <a:rPr lang="en-US" sz="1800" dirty="0"/>
              <a:t>. Van Camp, General Manager </a:t>
            </a:r>
            <a:r>
              <a:rPr lang="en-US" sz="1800" dirty="0" err="1" smtClean="0"/>
              <a:t>UGhent</a:t>
            </a:r>
            <a:r>
              <a:rPr lang="en-US" sz="1800" dirty="0" smtClean="0"/>
              <a:t> </a:t>
            </a:r>
            <a:r>
              <a:rPr lang="en-US" sz="1800" dirty="0"/>
              <a:t>Technology Transfer, </a:t>
            </a:r>
            <a:r>
              <a:rPr lang="en-US" sz="1800" dirty="0" err="1" smtClean="0"/>
              <a:t>UGhent</a:t>
            </a:r>
            <a:endParaRPr lang="en-US" sz="1800" dirty="0"/>
          </a:p>
          <a:p>
            <a:r>
              <a:rPr lang="en-US" sz="1800" dirty="0" smtClean="0"/>
              <a:t>P</a:t>
            </a:r>
            <a:r>
              <a:rPr lang="en-US" sz="1800" dirty="0"/>
              <a:t>. Van Dun, General Manager of Leuven Research and Development, KU </a:t>
            </a:r>
            <a:r>
              <a:rPr lang="en-US" sz="1800" dirty="0" smtClean="0"/>
              <a:t>Leuven</a:t>
            </a:r>
          </a:p>
          <a:p>
            <a:r>
              <a:rPr lang="en-US" sz="1800" dirty="0" smtClean="0"/>
              <a:t>J</a:t>
            </a:r>
            <a:r>
              <a:rPr lang="en-US" sz="1800" dirty="0"/>
              <a:t>. </a:t>
            </a:r>
            <a:r>
              <a:rPr lang="en-US" sz="1800" dirty="0" err="1"/>
              <a:t>Vyncke</a:t>
            </a:r>
            <a:r>
              <a:rPr lang="en-US" sz="1800" dirty="0"/>
              <a:t>, Director Research &amp; Innovation, WTCB-CSTC          </a:t>
            </a:r>
            <a:endParaRPr lang="en-US" sz="2000" i="1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13</a:t>
            </a:fld>
            <a:endParaRPr lang="fr-BE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720080" cy="984815"/>
          </a:xfrm>
          <a:prstGeom prst="rect">
            <a:avLst/>
          </a:prstGeom>
        </p:spPr>
      </p:pic>
      <p:pic>
        <p:nvPicPr>
          <p:cNvPr id="7" name="Picture 2" descr="BIRD BIR&amp;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92696"/>
            <a:ext cx="864096" cy="51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6272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err="1" smtClean="0">
                <a:solidFill>
                  <a:schemeClr val="tx1"/>
                </a:solidFill>
              </a:rPr>
              <a:t>board</a:t>
            </a:r>
            <a:r>
              <a:rPr lang="fr-BE" dirty="0" smtClean="0">
                <a:solidFill>
                  <a:schemeClr val="tx1"/>
                </a:solidFill>
              </a:rPr>
              <a:t> </a:t>
            </a:r>
            <a:r>
              <a:rPr lang="fr-BE" dirty="0">
                <a:solidFill>
                  <a:schemeClr val="tx1"/>
                </a:solidFill>
              </a:rPr>
              <a:t>structure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00736"/>
          </a:xfrm>
        </p:spPr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en-US" b="1" dirty="0" smtClean="0"/>
              <a:t>Honorary members </a:t>
            </a:r>
          </a:p>
          <a:p>
            <a:r>
              <a:rPr lang="en-US" sz="1800" dirty="0" smtClean="0"/>
              <a:t>R. COLLARD, Professor, Honorary President</a:t>
            </a:r>
          </a:p>
          <a:p>
            <a:endParaRPr lang="en-US" sz="1800" i="1" dirty="0"/>
          </a:p>
          <a:p>
            <a:r>
              <a:rPr lang="fr-BE" sz="2000" dirty="0"/>
              <a:t>S. ALEXANDRE, General Manager and Partner, FAKTORY – BELINVEST </a:t>
            </a:r>
            <a:r>
              <a:rPr lang="fr-BE" sz="2000" dirty="0" err="1"/>
              <a:t>s.a.</a:t>
            </a:r>
            <a:r>
              <a:rPr lang="fr-BE" sz="2000" dirty="0"/>
              <a:t> </a:t>
            </a:r>
            <a:endParaRPr lang="fr-BE" sz="2000" dirty="0" smtClean="0"/>
          </a:p>
          <a:p>
            <a:r>
              <a:rPr lang="fr-BE" sz="2000" dirty="0" smtClean="0"/>
              <a:t>R</a:t>
            </a:r>
            <a:r>
              <a:rPr lang="fr-BE" sz="2000" dirty="0"/>
              <a:t>. AMPE, </a:t>
            </a:r>
            <a:r>
              <a:rPr lang="fr-BE" sz="2000" dirty="0" err="1"/>
              <a:t>Director</a:t>
            </a:r>
            <a:r>
              <a:rPr lang="fr-BE" sz="2000" dirty="0"/>
              <a:t>, VITO </a:t>
            </a:r>
            <a:endParaRPr lang="fr-BE" sz="2000" dirty="0" smtClean="0"/>
          </a:p>
          <a:p>
            <a:r>
              <a:rPr lang="fr-BE" sz="2000" dirty="0" smtClean="0"/>
              <a:t>M. </a:t>
            </a:r>
            <a:r>
              <a:rPr lang="fr-BE" sz="2000" dirty="0" err="1" smtClean="0"/>
              <a:t>Beguin</a:t>
            </a:r>
            <a:r>
              <a:rPr lang="fr-BE" sz="2000" dirty="0" smtClean="0"/>
              <a:t>, Directeur, Symbiose </a:t>
            </a:r>
            <a:r>
              <a:rPr lang="fr-BE" sz="2000" dirty="0" err="1" smtClean="0"/>
              <a:t>Biomaterials</a:t>
            </a:r>
            <a:r>
              <a:rPr lang="fr-BE" sz="2000" dirty="0" smtClean="0"/>
              <a:t> S.A.</a:t>
            </a:r>
          </a:p>
          <a:p>
            <a:r>
              <a:rPr lang="fr-BE" sz="2000" dirty="0" smtClean="0"/>
              <a:t>C</a:t>
            </a:r>
            <a:r>
              <a:rPr lang="fr-BE" sz="2000" dirty="0"/>
              <a:t>. CASSE, </a:t>
            </a:r>
            <a:r>
              <a:rPr lang="fr-BE" sz="2000" dirty="0" err="1"/>
              <a:t>Corporate</a:t>
            </a:r>
            <a:r>
              <a:rPr lang="fr-BE" sz="2000" dirty="0"/>
              <a:t> </a:t>
            </a:r>
            <a:r>
              <a:rPr lang="fr-BE" sz="2000" dirty="0" err="1"/>
              <a:t>Vice-President</a:t>
            </a:r>
            <a:r>
              <a:rPr lang="fr-BE" sz="2000" dirty="0"/>
              <a:t> R&amp;D, HUTCHINSON S.A. </a:t>
            </a:r>
            <a:endParaRPr lang="fr-BE" sz="2000" dirty="0" smtClean="0"/>
          </a:p>
          <a:p>
            <a:r>
              <a:rPr lang="fr-BE" sz="2000" dirty="0" smtClean="0"/>
              <a:t>E</a:t>
            </a:r>
            <a:r>
              <a:rPr lang="fr-BE" sz="2000" dirty="0"/>
              <a:t>. HANON, </a:t>
            </a:r>
            <a:r>
              <a:rPr lang="fr-BE" sz="2000" dirty="0" err="1"/>
              <a:t>Vice-President</a:t>
            </a:r>
            <a:r>
              <a:rPr lang="fr-BE" sz="2000" dirty="0"/>
              <a:t> R&amp;D, GSK VACCINES </a:t>
            </a:r>
            <a:endParaRPr lang="fr-BE" sz="2000" dirty="0" smtClean="0"/>
          </a:p>
          <a:p>
            <a:r>
              <a:rPr lang="fr-BE" sz="2000" dirty="0" smtClean="0"/>
              <a:t>J-C</a:t>
            </a:r>
            <a:r>
              <a:rPr lang="fr-BE" sz="2000" dirty="0"/>
              <a:t>. HERMAN, </a:t>
            </a:r>
            <a:r>
              <a:rPr lang="fr-BE" sz="2000" dirty="0" err="1"/>
              <a:t>Managing</a:t>
            </a:r>
            <a:r>
              <a:rPr lang="fr-BE" sz="2000" dirty="0"/>
              <a:t> </a:t>
            </a:r>
            <a:r>
              <a:rPr lang="fr-BE" sz="2000" dirty="0" err="1"/>
              <a:t>Director</a:t>
            </a:r>
            <a:r>
              <a:rPr lang="fr-BE" sz="2000" dirty="0"/>
              <a:t>, CRM GROUP </a:t>
            </a:r>
            <a:endParaRPr lang="fr-BE" sz="2000" dirty="0" smtClean="0"/>
          </a:p>
          <a:p>
            <a:r>
              <a:rPr lang="fr-BE" sz="2000" dirty="0" smtClean="0"/>
              <a:t>J-P </a:t>
            </a:r>
            <a:r>
              <a:rPr lang="fr-BE" sz="2000" dirty="0"/>
              <a:t>JANSSENS, </a:t>
            </a:r>
            <a:r>
              <a:rPr lang="fr-BE" sz="2000" dirty="0" err="1"/>
              <a:t>Research</a:t>
            </a:r>
            <a:r>
              <a:rPr lang="fr-BE" sz="2000" dirty="0"/>
              <a:t> </a:t>
            </a:r>
            <a:r>
              <a:rPr lang="fr-BE" sz="2000" dirty="0" err="1"/>
              <a:t>Director</a:t>
            </a:r>
            <a:r>
              <a:rPr lang="fr-BE" sz="2000" dirty="0"/>
              <a:t>, BOSAL GROUP </a:t>
            </a:r>
            <a:endParaRPr lang="fr-BE" sz="2000" dirty="0" smtClean="0"/>
          </a:p>
          <a:p>
            <a:r>
              <a:rPr lang="fr-BE" sz="2000" dirty="0" smtClean="0"/>
              <a:t>J-D</a:t>
            </a:r>
            <a:r>
              <a:rPr lang="fr-BE" sz="2000" dirty="0"/>
              <a:t>. LEGAT, Full </a:t>
            </a:r>
            <a:r>
              <a:rPr lang="fr-BE" sz="2000" dirty="0" err="1"/>
              <a:t>professor</a:t>
            </a:r>
            <a:r>
              <a:rPr lang="fr-BE" sz="2000" dirty="0"/>
              <a:t>, EPL – Université Catholique de Louvain </a:t>
            </a:r>
            <a:endParaRPr lang="fr-BE" sz="2000" dirty="0" smtClean="0"/>
          </a:p>
          <a:p>
            <a:r>
              <a:rPr lang="fr-BE" sz="2000" dirty="0" smtClean="0"/>
              <a:t>E</a:t>
            </a:r>
            <a:r>
              <a:rPr lang="fr-BE" sz="2000" dirty="0"/>
              <a:t>. LOX, Senior </a:t>
            </a:r>
            <a:r>
              <a:rPr lang="fr-BE" sz="2000" dirty="0" err="1"/>
              <a:t>Vice-President</a:t>
            </a:r>
            <a:r>
              <a:rPr lang="fr-BE" sz="2000" dirty="0"/>
              <a:t> </a:t>
            </a:r>
            <a:r>
              <a:rPr lang="fr-BE" sz="2000" dirty="0" err="1"/>
              <a:t>Government</a:t>
            </a:r>
            <a:r>
              <a:rPr lang="fr-BE" sz="2000" dirty="0"/>
              <a:t> </a:t>
            </a:r>
            <a:r>
              <a:rPr lang="fr-BE" sz="2000" dirty="0" err="1"/>
              <a:t>Affairs</a:t>
            </a:r>
            <a:r>
              <a:rPr lang="fr-BE" sz="2000" dirty="0"/>
              <a:t>, UMICORE </a:t>
            </a:r>
            <a:endParaRPr lang="fr-BE" sz="2000" dirty="0" smtClean="0"/>
          </a:p>
          <a:p>
            <a:r>
              <a:rPr lang="fr-BE" sz="2000" dirty="0" smtClean="0"/>
              <a:t>A</a:t>
            </a:r>
            <a:r>
              <a:rPr lang="fr-BE" sz="2000" dirty="0"/>
              <a:t>. OPSOMMER, </a:t>
            </a:r>
            <a:r>
              <a:rPr lang="fr-BE" sz="2000" dirty="0" err="1"/>
              <a:t>Director</a:t>
            </a:r>
            <a:r>
              <a:rPr lang="fr-BE" sz="2000" dirty="0"/>
              <a:t> </a:t>
            </a:r>
            <a:r>
              <a:rPr lang="fr-BE" sz="2000" dirty="0" err="1"/>
              <a:t>Research</a:t>
            </a:r>
            <a:r>
              <a:rPr lang="fr-BE" sz="2000" dirty="0"/>
              <a:t> &amp; </a:t>
            </a:r>
            <a:r>
              <a:rPr lang="fr-BE" sz="2000" dirty="0" err="1"/>
              <a:t>Technology</a:t>
            </a:r>
            <a:r>
              <a:rPr lang="fr-BE" sz="2000" dirty="0"/>
              <a:t>, PROMAT RESEARCH &amp; TECHNOLOGY </a:t>
            </a:r>
            <a:endParaRPr lang="fr-BE" sz="2000" dirty="0" smtClean="0"/>
          </a:p>
          <a:p>
            <a:r>
              <a:rPr lang="fr-BE" sz="2000" dirty="0" smtClean="0"/>
              <a:t>J</a:t>
            </a:r>
            <a:r>
              <a:rPr lang="fr-BE" sz="2000" dirty="0"/>
              <a:t>. PINTE, </a:t>
            </a:r>
            <a:r>
              <a:rPr lang="fr-BE" sz="2000" dirty="0" smtClean="0"/>
              <a:t>Former General </a:t>
            </a:r>
            <a:r>
              <a:rPr lang="fr-BE" sz="2000" dirty="0"/>
              <a:t>Manager, AGORIA </a:t>
            </a:r>
            <a:endParaRPr lang="fr-BE" sz="2000" dirty="0" smtClean="0"/>
          </a:p>
          <a:p>
            <a:r>
              <a:rPr lang="fr-BE" sz="2000" dirty="0" smtClean="0"/>
              <a:t>R</a:t>
            </a:r>
            <a:r>
              <a:rPr lang="fr-BE" sz="2000" dirty="0"/>
              <a:t>. SPORKEN, Full </a:t>
            </a:r>
            <a:r>
              <a:rPr lang="fr-BE" sz="2000" dirty="0" smtClean="0"/>
              <a:t>Professor</a:t>
            </a:r>
            <a:r>
              <a:rPr lang="fr-BE" sz="2000" dirty="0"/>
              <a:t>, Vice Dean, </a:t>
            </a:r>
            <a:r>
              <a:rPr lang="fr-BE" sz="2000" dirty="0" err="1"/>
              <a:t>UNamur</a:t>
            </a:r>
            <a:r>
              <a:rPr lang="fr-BE" sz="2000" dirty="0"/>
              <a:t> </a:t>
            </a:r>
            <a:endParaRPr lang="fr-BE" sz="2000" dirty="0" smtClean="0"/>
          </a:p>
          <a:p>
            <a:r>
              <a:rPr lang="fr-BE" sz="2000" dirty="0" smtClean="0"/>
              <a:t>P</a:t>
            </a:r>
            <a:r>
              <a:rPr lang="fr-BE" sz="2000" dirty="0"/>
              <a:t>. VAN HOUTTE, Full P</a:t>
            </a:r>
            <a:r>
              <a:rPr lang="fr-BE" sz="2000" dirty="0" smtClean="0"/>
              <a:t>rofessor</a:t>
            </a:r>
            <a:r>
              <a:rPr lang="fr-BE" sz="2000" dirty="0"/>
              <a:t>, </a:t>
            </a:r>
            <a:r>
              <a:rPr lang="fr-BE" sz="2000" dirty="0" smtClean="0"/>
              <a:t>KU Leuven </a:t>
            </a:r>
          </a:p>
          <a:p>
            <a:r>
              <a:rPr lang="fr-BE" sz="2000" dirty="0" smtClean="0"/>
              <a:t>J</a:t>
            </a:r>
            <a:r>
              <a:rPr lang="fr-BE" sz="2000" dirty="0"/>
              <a:t>. VENSTERMAN, </a:t>
            </a:r>
            <a:r>
              <a:rPr lang="fr-BE" sz="2000" dirty="0" err="1"/>
              <a:t>Managing</a:t>
            </a:r>
            <a:r>
              <a:rPr lang="fr-BE" sz="2000" dirty="0"/>
              <a:t> </a:t>
            </a:r>
            <a:r>
              <a:rPr lang="fr-BE" sz="2000" dirty="0" err="1"/>
              <a:t>Director</a:t>
            </a:r>
            <a:r>
              <a:rPr lang="fr-BE" sz="2000" dirty="0"/>
              <a:t>, WTCB – CSTC - BBRI </a:t>
            </a:r>
            <a:endParaRPr lang="fr-BE" sz="2000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14</a:t>
            </a:fld>
            <a:endParaRPr lang="fr-BE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720080" cy="984815"/>
          </a:xfrm>
          <a:prstGeom prst="rect">
            <a:avLst/>
          </a:prstGeom>
        </p:spPr>
      </p:pic>
      <p:pic>
        <p:nvPicPr>
          <p:cNvPr id="7" name="Picture 2" descr="BIRD BIR&amp;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92696"/>
            <a:ext cx="864096" cy="51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1143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smtClean="0"/>
              <a:t>THANK YOU!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3828-6C36-489A-96F2-86B57533749D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3083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icaire">
  <a:themeElements>
    <a:clrScheme name="Apothicaire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icaire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icair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2293</TotalTime>
  <Words>843</Words>
  <Application>Microsoft Office PowerPoint</Application>
  <PresentationFormat>On-screen Show (4:3)</PresentationFormat>
  <Paragraphs>176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Apothicaire</vt:lpstr>
      <vt:lpstr>GRD NETWORK</vt:lpstr>
      <vt:lpstr>Agenda</vt:lpstr>
      <vt:lpstr>The GRD Network</vt:lpstr>
      <vt:lpstr>BIR&amp;D – GRD PARTNERSHIP</vt:lpstr>
      <vt:lpstr>GRD Meetings TEMPLATE (INDICATIVE)</vt:lpstr>
      <vt:lpstr>MEMBERSHIP</vt:lpstr>
      <vt:lpstr>CURRENT MEMBERSHIP</vt:lpstr>
      <vt:lpstr>PowerPoint Presentation</vt:lpstr>
      <vt:lpstr>GRD PHD</vt:lpstr>
      <vt:lpstr>PowerPoint Presentation</vt:lpstr>
      <vt:lpstr>2016 program</vt:lpstr>
      <vt:lpstr>2017 program</vt:lpstr>
      <vt:lpstr>board structure</vt:lpstr>
      <vt:lpstr>board structure</vt:lpstr>
      <vt:lpstr>THANK YOU!</vt:lpstr>
    </vt:vector>
  </TitlesOfParts>
  <Company>Université catholique de Louvain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GRD BOARD MEETING</dc:title>
  <dc:creator>SIWS</dc:creator>
  <cp:lastModifiedBy>Coune</cp:lastModifiedBy>
  <cp:revision>128</cp:revision>
  <cp:lastPrinted>2015-02-24T13:53:15Z</cp:lastPrinted>
  <dcterms:created xsi:type="dcterms:W3CDTF">2015-02-13T11:16:10Z</dcterms:created>
  <dcterms:modified xsi:type="dcterms:W3CDTF">2016-12-11T11:07:39Z</dcterms:modified>
</cp:coreProperties>
</file>