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60" r:id="rId2"/>
  </p:sldMasterIdLst>
  <p:notesMasterIdLst>
    <p:notesMasterId r:id="rId23"/>
  </p:notesMasterIdLst>
  <p:handoutMasterIdLst>
    <p:handoutMasterId r:id="rId24"/>
  </p:handoutMasterIdLst>
  <p:sldIdLst>
    <p:sldId id="425" r:id="rId3"/>
    <p:sldId id="426" r:id="rId4"/>
    <p:sldId id="427" r:id="rId5"/>
    <p:sldId id="428" r:id="rId6"/>
    <p:sldId id="429" r:id="rId7"/>
    <p:sldId id="434" r:id="rId8"/>
    <p:sldId id="436" r:id="rId9"/>
    <p:sldId id="433" r:id="rId10"/>
    <p:sldId id="432" r:id="rId11"/>
    <p:sldId id="430" r:id="rId12"/>
    <p:sldId id="431" r:id="rId13"/>
    <p:sldId id="299" r:id="rId14"/>
    <p:sldId id="312" r:id="rId15"/>
    <p:sldId id="379" r:id="rId16"/>
    <p:sldId id="422" r:id="rId17"/>
    <p:sldId id="435" r:id="rId18"/>
    <p:sldId id="420" r:id="rId19"/>
    <p:sldId id="421" r:id="rId20"/>
    <p:sldId id="423" r:id="rId21"/>
    <p:sldId id="424" r:id="rId22"/>
  </p:sldIdLst>
  <p:sldSz cx="9144000" cy="6858000" type="screen4x3"/>
  <p:notesSz cx="6797675" cy="9928225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DAE8"/>
    <a:srgbClr val="CED4FE"/>
    <a:srgbClr val="CE0000"/>
    <a:srgbClr val="FFFFFF"/>
    <a:srgbClr val="00A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5" autoAdjust="0"/>
    <p:restoredTop sz="92636" autoAdjust="0"/>
  </p:normalViewPr>
  <p:slideViewPr>
    <p:cSldViewPr>
      <p:cViewPr varScale="1">
        <p:scale>
          <a:sx n="98" d="100"/>
          <a:sy n="98" d="100"/>
        </p:scale>
        <p:origin x="104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76" d="100"/>
          <a:sy n="176" d="100"/>
        </p:scale>
        <p:origin x="-234" y="6768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6411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55A518-E8F2-40D3-964C-5175C8AC64C9}" type="datetimeFigureOut">
              <a:rPr lang="es-ES"/>
              <a:pPr>
                <a:defRPr/>
              </a:pPr>
              <a:t>10/05/2019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30091"/>
            <a:ext cx="2945659" cy="49641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6" y="9430091"/>
            <a:ext cx="2945659" cy="49641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52D17D0-C18A-4C8C-B0BD-8551B1B53ED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4291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411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9BC312A-F9FD-4E58-A843-CBEDC11AD3BC}" type="datetimeFigureOut">
              <a:rPr lang="en-US"/>
              <a:pPr>
                <a:defRPr/>
              </a:pPr>
              <a:t>5/10/2019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568" tIns="45784" rIns="91568" bIns="4578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0091"/>
            <a:ext cx="2945659" cy="49641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30091"/>
            <a:ext cx="2945659" cy="49641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0FC6505-7906-4D2B-8CD4-0F4820C68D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60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8" descr="Title master are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3429000"/>
            <a:ext cx="8426450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5" descr="Title master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838200"/>
            <a:ext cx="3140075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3"/>
          <p:cNvSpPr txBox="1">
            <a:spLocks noChangeArrowheads="1"/>
          </p:cNvSpPr>
          <p:nvPr userDrawn="1"/>
        </p:nvSpPr>
        <p:spPr bwMode="auto">
          <a:xfrm>
            <a:off x="381000" y="3733800"/>
            <a:ext cx="838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endParaRPr lang="nl-BE">
              <a:cs typeface="+mn-cs"/>
            </a:endParaRPr>
          </a:p>
        </p:txBody>
      </p:sp>
      <p:sp>
        <p:nvSpPr>
          <p:cNvPr id="35869" name="Rectangle 29"/>
          <p:cNvSpPr>
            <a:spLocks noGrp="1" noChangeArrowheads="1"/>
          </p:cNvSpPr>
          <p:nvPr>
            <p:ph type="ctrTitle"/>
          </p:nvPr>
        </p:nvSpPr>
        <p:spPr>
          <a:xfrm>
            <a:off x="381000" y="4876800"/>
            <a:ext cx="8382000" cy="1143000"/>
          </a:xfrm>
        </p:spPr>
        <p:txBody>
          <a:bodyPr anchor="t"/>
          <a:lstStyle>
            <a:lvl1pPr algn="ctr">
              <a:defRPr sz="4400"/>
            </a:lvl1pPr>
          </a:lstStyle>
          <a:p>
            <a:pPr lvl="0"/>
            <a:r>
              <a:rPr lang="fr-FR" noProof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44783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BE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439862" y="6245225"/>
            <a:ext cx="1691977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December 14th, 2016</a:t>
            </a: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372200" y="6237312"/>
            <a:ext cx="6477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‹#›</a:t>
            </a:fld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583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21AEA-465C-4EE9-8EDC-ECA4106CA119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48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12875"/>
            <a:ext cx="3810000" cy="403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412875"/>
            <a:ext cx="3810000" cy="403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December 14th, 2016</a:t>
            </a:r>
            <a:endParaRPr lang="fr-FR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BiR&amp;D Annual Seminar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84A97-A803-402B-BF17-19AD1E2D77F9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43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December 14th, 2016</a:t>
            </a:r>
            <a:endParaRPr lang="fr-FR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BiR&amp;D Annual Seminar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E3C86-8091-475D-B40A-D85B25CCD3A9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74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December 14th, 2016</a:t>
            </a: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DE4CC-41DE-4AAD-9AEE-B6C313F0B968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74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December 14th, 2016</a:t>
            </a:r>
            <a:endParaRPr lang="fr-FR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6F3B0-18AE-4F47-A7A3-1F0E60EC19A4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84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December 14th, 2016</a:t>
            </a:r>
            <a:endParaRPr lang="fr-FR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BiR&amp;D Annual Seminar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3B8FC-9A01-45D6-9ED2-D8AD41F2DE5B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123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December 14th, 2016</a:t>
            </a:r>
            <a:endParaRPr lang="fr-FR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BiR&amp;D Annual Seminar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8A369-492E-4A7C-B942-E138A948451C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2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December 14th, 2016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BiR&amp;D Annual Seminar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1EA5F-D15D-47F7-8EA7-61150C64C153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929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1943100" cy="5216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676900" cy="5216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December 14th, 2016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BiR&amp;D Annual Seminar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2652A-FD0A-47B4-9185-E7FC9A4C0F06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648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450"/>
              </a:spcAft>
              <a:defRPr sz="1500" baseline="0"/>
            </a:lvl1pPr>
            <a:lvl2pPr>
              <a:spcAft>
                <a:spcPts val="450"/>
              </a:spcAft>
              <a:defRPr sz="135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050"/>
            </a:lvl4pPr>
            <a:lvl5pPr>
              <a:spcAft>
                <a:spcPts val="450"/>
              </a:spcAft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8120" y="372333"/>
            <a:ext cx="8229600" cy="41571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3" y="717055"/>
            <a:ext cx="8227649" cy="402167"/>
          </a:xfrm>
        </p:spPr>
        <p:txBody>
          <a:bodyPr/>
          <a:lstStyle>
            <a:lvl1pPr marL="0" indent="0">
              <a:buFont typeface="Arial"/>
              <a:buNone/>
              <a:defRPr sz="135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&lt;Change information classification in footer&gt;</a:t>
            </a:r>
          </a:p>
        </p:txBody>
      </p:sp>
    </p:spTree>
    <p:extLst>
      <p:ext uri="{BB962C8B-B14F-4D97-AF65-F5344CB8AC3E}">
        <p14:creationId xmlns:p14="http://schemas.microsoft.com/office/powerpoint/2010/main" val="165333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120" y="372333"/>
            <a:ext cx="8229600" cy="41571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8"/>
          <p:cNvSpPr>
            <a:spLocks noGrp="1"/>
          </p:cNvSpPr>
          <p:nvPr>
            <p:ph sz="quarter" idx="13"/>
          </p:nvPr>
        </p:nvSpPr>
        <p:spPr>
          <a:xfrm>
            <a:off x="418123" y="717055"/>
            <a:ext cx="8227649" cy="402167"/>
          </a:xfrm>
        </p:spPr>
        <p:txBody>
          <a:bodyPr/>
          <a:lstStyle>
            <a:lvl1pPr marL="0" indent="0">
              <a:buFont typeface="Arial"/>
              <a:buNone/>
              <a:defRPr sz="135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23863" y="1449917"/>
            <a:ext cx="4032250" cy="3393016"/>
          </a:xfrm>
        </p:spPr>
        <p:txBody>
          <a:bodyPr/>
          <a:lstStyle>
            <a:lvl1pPr marL="0" indent="0">
              <a:spcAft>
                <a:spcPts val="450"/>
              </a:spcAft>
              <a:buFont typeface="Arial" pitchFamily="34" charset="0"/>
              <a:buNone/>
              <a:defRPr sz="1500" baseline="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608513" y="1449747"/>
            <a:ext cx="4032250" cy="3393016"/>
          </a:xfrm>
        </p:spPr>
        <p:txBody>
          <a:bodyPr/>
          <a:lstStyle>
            <a:lvl1pPr marL="0" indent="0">
              <a:spcAft>
                <a:spcPts val="450"/>
              </a:spcAft>
              <a:buNone/>
              <a:defRPr sz="1500" baseline="0"/>
            </a:lvl1pPr>
            <a:lvl2pPr marL="0" indent="0">
              <a:spcAft>
                <a:spcPts val="450"/>
              </a:spcAft>
              <a:buNone/>
              <a:defRPr sz="1350"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&lt;Change information classification in footer&gt;</a:t>
            </a:r>
          </a:p>
        </p:txBody>
      </p:sp>
    </p:spTree>
    <p:extLst>
      <p:ext uri="{BB962C8B-B14F-4D97-AF65-F5344CB8AC3E}">
        <p14:creationId xmlns:p14="http://schemas.microsoft.com/office/powerpoint/2010/main" val="3323050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3" y="717055"/>
            <a:ext cx="8227649" cy="402167"/>
          </a:xfrm>
        </p:spPr>
        <p:txBody>
          <a:bodyPr/>
          <a:lstStyle>
            <a:lvl1pPr marL="0" indent="0">
              <a:buFont typeface="Arial"/>
              <a:buNone/>
              <a:defRPr sz="135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&lt;Change information classification in footer&gt;</a:t>
            </a:r>
          </a:p>
        </p:txBody>
      </p:sp>
    </p:spTree>
    <p:extLst>
      <p:ext uri="{BB962C8B-B14F-4D97-AF65-F5344CB8AC3E}">
        <p14:creationId xmlns:p14="http://schemas.microsoft.com/office/powerpoint/2010/main" val="911839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okia Blu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58138" y="6229351"/>
            <a:ext cx="703262" cy="154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17600" y="384000"/>
            <a:ext cx="8244000" cy="30048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200"/>
              </a:spcAft>
              <a:buNone/>
              <a:defRPr sz="4400" baseline="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57636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14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vmlDrawing" Target="../drawings/vmlDrawing1.vml"/><Relationship Id="rId5" Type="http://schemas.openxmlformats.org/officeDocument/2006/relationships/theme" Target="../theme/theme2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8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3" descr="Title ba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463"/>
            <a:ext cx="856138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12875"/>
            <a:ext cx="7772400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75656" y="6248400"/>
            <a:ext cx="154793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98ABBA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December14th, 2015</a:t>
            </a:r>
            <a:endParaRPr lang="fr-F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2280" y="6265118"/>
            <a:ext cx="6477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98ABBA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644640-E8F9-45F8-9629-2BB61258695E}" type="slidenum">
              <a:rPr lang="fr-FR"/>
              <a:pPr>
                <a:defRPr/>
              </a:pPr>
              <a:t>‹#›</a:t>
            </a:fld>
            <a:endParaRPr lang="fr-FR">
              <a:solidFill>
                <a:schemeClr val="tx1"/>
              </a:solidFill>
            </a:endParaRPr>
          </a:p>
        </p:txBody>
      </p:sp>
      <p:sp>
        <p:nvSpPr>
          <p:cNvPr id="1031" name="Line 14"/>
          <p:cNvSpPr>
            <a:spLocks noChangeShapeType="1"/>
          </p:cNvSpPr>
          <p:nvPr/>
        </p:nvSpPr>
        <p:spPr bwMode="auto">
          <a:xfrm>
            <a:off x="287338" y="6237288"/>
            <a:ext cx="7485062" cy="11112"/>
          </a:xfrm>
          <a:prstGeom prst="line">
            <a:avLst/>
          </a:prstGeom>
          <a:noFill/>
          <a:ln w="12700">
            <a:solidFill>
              <a:srgbClr val="98ABB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32" name="Picture 22" descr="Footer 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6096000"/>
            <a:ext cx="9683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228600"/>
            <a:ext cx="7478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</a:defRPr>
      </a:lvl9pPr>
    </p:titleStyle>
    <p:bodyStyle>
      <a:lvl1pPr marL="536575" indent="-536575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5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1163638" indent="-447675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6"/>
        </a:buBlip>
        <a:defRPr sz="2000">
          <a:solidFill>
            <a:schemeClr val="tx1"/>
          </a:solidFill>
          <a:latin typeface="+mn-lt"/>
        </a:defRPr>
      </a:lvl2pPr>
      <a:lvl3pPr marL="1700213" indent="-357188" algn="l" rtl="0" eaLnBrk="0" fontAlgn="base" hangingPunct="0">
        <a:spcBef>
          <a:spcPct val="20000"/>
        </a:spcBef>
        <a:spcAft>
          <a:spcPct val="0"/>
        </a:spcAft>
        <a:buSzPct val="50000"/>
        <a:buBlip>
          <a:blip r:embed="rId17"/>
        </a:buBlip>
        <a:defRPr>
          <a:solidFill>
            <a:schemeClr val="tx1"/>
          </a:solidFill>
          <a:latin typeface="+mn-lt"/>
        </a:defRPr>
      </a:lvl3pPr>
      <a:lvl4pPr marL="2108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516188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973388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3430588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887788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4344988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Object 26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27" name="Object 2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Line 9"/>
          <p:cNvSpPr>
            <a:spLocks noChangeShapeType="1"/>
          </p:cNvSpPr>
          <p:nvPr/>
        </p:nvSpPr>
        <p:spPr bwMode="auto">
          <a:xfrm flipV="1">
            <a:off x="-179388" y="791633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pPr defTabSz="342900">
              <a:defRPr/>
            </a:pPr>
            <a:endParaRPr lang="en-US" sz="1350">
              <a:solidFill>
                <a:srgbClr val="124191"/>
              </a:solidFill>
              <a:latin typeface="Arial"/>
              <a:cs typeface="+mn-cs"/>
            </a:endParaRPr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 flipV="1">
            <a:off x="-179388" y="65532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pPr defTabSz="342900">
              <a:defRPr/>
            </a:pPr>
            <a:endParaRPr lang="en-US" sz="1350">
              <a:solidFill>
                <a:srgbClr val="124191"/>
              </a:solidFill>
              <a:latin typeface="Arial"/>
              <a:cs typeface="+mn-cs"/>
            </a:endParaRPr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 flipV="1">
            <a:off x="-179388" y="1128184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pPr defTabSz="342900">
              <a:defRPr/>
            </a:pPr>
            <a:endParaRPr lang="en-US" sz="1350">
              <a:solidFill>
                <a:srgbClr val="124191"/>
              </a:solidFill>
              <a:latin typeface="Arial"/>
              <a:cs typeface="+mn-cs"/>
            </a:endParaRPr>
          </a:p>
        </p:txBody>
      </p:sp>
      <p:sp>
        <p:nvSpPr>
          <p:cNvPr id="1038" name="Line 10"/>
          <p:cNvSpPr>
            <a:spLocks noChangeShapeType="1"/>
          </p:cNvSpPr>
          <p:nvPr/>
        </p:nvSpPr>
        <p:spPr bwMode="auto">
          <a:xfrm flipH="1">
            <a:off x="-179388" y="1456267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pPr defTabSz="342900">
              <a:defRPr/>
            </a:pPr>
            <a:endParaRPr lang="en-US" sz="1350">
              <a:solidFill>
                <a:srgbClr val="124191"/>
              </a:solidFill>
              <a:latin typeface="Arial"/>
              <a:cs typeface="+mn-cs"/>
            </a:endParaRPr>
          </a:p>
        </p:txBody>
      </p:sp>
      <p:sp>
        <p:nvSpPr>
          <p:cNvPr id="1039" name="Line 12"/>
          <p:cNvSpPr>
            <a:spLocks noChangeShapeType="1"/>
          </p:cNvSpPr>
          <p:nvPr/>
        </p:nvSpPr>
        <p:spPr bwMode="auto">
          <a:xfrm flipV="1">
            <a:off x="-179388" y="6220884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pPr defTabSz="342900">
              <a:defRPr/>
            </a:pPr>
            <a:endParaRPr lang="en-US" sz="1350">
              <a:solidFill>
                <a:srgbClr val="124191"/>
              </a:solidFill>
              <a:latin typeface="Arial"/>
              <a:cs typeface="+mn-cs"/>
            </a:endParaRPr>
          </a:p>
        </p:txBody>
      </p:sp>
      <p:sp>
        <p:nvSpPr>
          <p:cNvPr id="1040" name="Line 13"/>
          <p:cNvSpPr>
            <a:spLocks noChangeShapeType="1"/>
          </p:cNvSpPr>
          <p:nvPr/>
        </p:nvSpPr>
        <p:spPr bwMode="auto">
          <a:xfrm flipH="1" flipV="1">
            <a:off x="-179388" y="58674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pPr defTabSz="342900">
              <a:defRPr/>
            </a:pPr>
            <a:endParaRPr lang="en-US" sz="1350">
              <a:solidFill>
                <a:srgbClr val="124191"/>
              </a:solidFill>
              <a:latin typeface="Arial"/>
              <a:cs typeface="+mn-cs"/>
            </a:endParaRPr>
          </a:p>
        </p:txBody>
      </p:sp>
      <p:sp>
        <p:nvSpPr>
          <p:cNvPr id="1041" name="Line 14"/>
          <p:cNvSpPr>
            <a:spLocks noChangeShapeType="1"/>
          </p:cNvSpPr>
          <p:nvPr/>
        </p:nvSpPr>
        <p:spPr bwMode="auto">
          <a:xfrm>
            <a:off x="-179388" y="374651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pPr defTabSz="342900">
              <a:defRPr/>
            </a:pPr>
            <a:endParaRPr lang="en-US" sz="1350">
              <a:solidFill>
                <a:srgbClr val="124191"/>
              </a:solidFill>
              <a:latin typeface="Arial"/>
              <a:cs typeface="+mn-cs"/>
            </a:endParaRPr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 flipH="1">
            <a:off x="417513" y="-196851"/>
            <a:ext cx="0" cy="7344835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pPr defTabSz="342900">
              <a:defRPr/>
            </a:pPr>
            <a:endParaRPr lang="en-US" sz="1350">
              <a:solidFill>
                <a:srgbClr val="124191"/>
              </a:solidFill>
              <a:latin typeface="Arial"/>
              <a:cs typeface="+mn-cs"/>
            </a:endParaRPr>
          </a:p>
        </p:txBody>
      </p:sp>
      <p:sp>
        <p:nvSpPr>
          <p:cNvPr id="1043" name="Line 17"/>
          <p:cNvSpPr>
            <a:spLocks noChangeShapeType="1"/>
          </p:cNvSpPr>
          <p:nvPr/>
        </p:nvSpPr>
        <p:spPr bwMode="auto">
          <a:xfrm>
            <a:off x="8656638" y="-196851"/>
            <a:ext cx="0" cy="7344835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pPr defTabSz="342900">
              <a:defRPr/>
            </a:pPr>
            <a:endParaRPr lang="en-US" sz="1350">
              <a:solidFill>
                <a:srgbClr val="124191"/>
              </a:solidFill>
              <a:latin typeface="Arial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17513" y="372533"/>
            <a:ext cx="8229600" cy="41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513" y="1452036"/>
            <a:ext cx="8229600" cy="4409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" name="AutoShape 57"/>
          <p:cNvSpPr>
            <a:spLocks noChangeArrowheads="1"/>
          </p:cNvSpPr>
          <p:nvPr/>
        </p:nvSpPr>
        <p:spPr bwMode="auto">
          <a:xfrm>
            <a:off x="1474790" y="6944786"/>
            <a:ext cx="287337" cy="17991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3500" tIns="189000" rIns="13500" bIns="0"/>
          <a:lstStyle/>
          <a:p>
            <a:pPr defTabSz="452438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R 18 </a:t>
            </a:r>
            <a:b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</a:b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G 65 </a:t>
            </a:r>
            <a:b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</a:b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B 145</a:t>
            </a:r>
          </a:p>
        </p:txBody>
      </p:sp>
      <p:sp>
        <p:nvSpPr>
          <p:cNvPr id="43" name="AutoShape 58"/>
          <p:cNvSpPr>
            <a:spLocks noChangeArrowheads="1"/>
          </p:cNvSpPr>
          <p:nvPr/>
        </p:nvSpPr>
        <p:spPr bwMode="auto">
          <a:xfrm>
            <a:off x="1835150" y="6944786"/>
            <a:ext cx="287338" cy="17991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13500" tIns="189000" rIns="13500" bIns="0"/>
          <a:lstStyle/>
          <a:p>
            <a:pPr defTabSz="452438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R 0 </a:t>
            </a:r>
            <a:b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</a:b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G 201 </a:t>
            </a:r>
            <a:b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</a:b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B 255</a:t>
            </a:r>
          </a:p>
        </p:txBody>
      </p:sp>
      <p:sp>
        <p:nvSpPr>
          <p:cNvPr id="44" name="AutoShape 59"/>
          <p:cNvSpPr>
            <a:spLocks noChangeArrowheads="1"/>
          </p:cNvSpPr>
          <p:nvPr/>
        </p:nvSpPr>
        <p:spPr bwMode="auto">
          <a:xfrm>
            <a:off x="2195513" y="6944786"/>
            <a:ext cx="287337" cy="17991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lIns="13500" tIns="189000" rIns="13500" bIns="0"/>
          <a:lstStyle/>
          <a:p>
            <a:pPr defTabSz="453485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R 104</a:t>
            </a:r>
            <a:b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</a:b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G 113</a:t>
            </a:r>
            <a:b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</a:b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B 122</a:t>
            </a:r>
          </a:p>
        </p:txBody>
      </p:sp>
      <p:sp>
        <p:nvSpPr>
          <p:cNvPr id="45" name="AutoShape 64"/>
          <p:cNvSpPr>
            <a:spLocks noChangeArrowheads="1"/>
          </p:cNvSpPr>
          <p:nvPr/>
        </p:nvSpPr>
        <p:spPr bwMode="auto">
          <a:xfrm>
            <a:off x="2916241" y="6944786"/>
            <a:ext cx="287337" cy="17991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lIns="13500" tIns="189000" rIns="13500" bIns="0"/>
          <a:lstStyle/>
          <a:p>
            <a:pPr defTabSz="452438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R 216</a:t>
            </a:r>
            <a:b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</a:b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G 217</a:t>
            </a:r>
            <a:b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</a:b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B 218</a:t>
            </a:r>
          </a:p>
        </p:txBody>
      </p:sp>
      <p:sp>
        <p:nvSpPr>
          <p:cNvPr id="46" name="AutoShape 65"/>
          <p:cNvSpPr>
            <a:spLocks noChangeArrowheads="1"/>
          </p:cNvSpPr>
          <p:nvPr/>
        </p:nvSpPr>
        <p:spPr bwMode="auto">
          <a:xfrm>
            <a:off x="2555875" y="6944786"/>
            <a:ext cx="287338" cy="17991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lIns="13500" tIns="189000" rIns="13500" bIns="0"/>
          <a:lstStyle/>
          <a:p>
            <a:pPr defTabSz="452438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R 168</a:t>
            </a:r>
            <a:b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</a:b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G 187</a:t>
            </a:r>
            <a:b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</a:b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B 192</a:t>
            </a:r>
          </a:p>
        </p:txBody>
      </p:sp>
      <p:sp>
        <p:nvSpPr>
          <p:cNvPr id="47" name="Rectangle 68"/>
          <p:cNvSpPr>
            <a:spLocks noChangeArrowheads="1"/>
          </p:cNvSpPr>
          <p:nvPr/>
        </p:nvSpPr>
        <p:spPr bwMode="auto">
          <a:xfrm>
            <a:off x="647703" y="6944786"/>
            <a:ext cx="792163" cy="179916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13500" tIns="0" rIns="27000" bIns="0" anchor="ctr"/>
          <a:lstStyle/>
          <a:p>
            <a:pPr algn="r" defTabSz="452438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US" sz="375" b="1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Core and background colors:</a:t>
            </a:r>
          </a:p>
        </p:txBody>
      </p:sp>
      <p:sp>
        <p:nvSpPr>
          <p:cNvPr id="48" name="AutoShape 57"/>
          <p:cNvSpPr>
            <a:spLocks noChangeArrowheads="1"/>
          </p:cNvSpPr>
          <p:nvPr/>
        </p:nvSpPr>
        <p:spPr bwMode="auto">
          <a:xfrm>
            <a:off x="1474790" y="6944786"/>
            <a:ext cx="287337" cy="179916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13500" tIns="189000" rIns="13500" bIns="0"/>
          <a:lstStyle/>
          <a:p>
            <a:pPr defTabSz="452438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375" b="1">
              <a:solidFill>
                <a:srgbClr val="FFFFFF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49" name="AutoShape 58"/>
          <p:cNvSpPr>
            <a:spLocks noChangeArrowheads="1"/>
          </p:cNvSpPr>
          <p:nvPr/>
        </p:nvSpPr>
        <p:spPr bwMode="auto">
          <a:xfrm>
            <a:off x="1835150" y="6944786"/>
            <a:ext cx="287338" cy="17991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3500" tIns="189000" rIns="13500" bIns="0"/>
          <a:lstStyle/>
          <a:p>
            <a:pPr defTabSz="452438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375" b="1">
              <a:solidFill>
                <a:srgbClr val="FFFFFF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50" name="AutoShape 59"/>
          <p:cNvSpPr>
            <a:spLocks noChangeArrowheads="1"/>
          </p:cNvSpPr>
          <p:nvPr/>
        </p:nvSpPr>
        <p:spPr bwMode="auto">
          <a:xfrm>
            <a:off x="2195513" y="6944786"/>
            <a:ext cx="287337" cy="179916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lIns="13500" tIns="189000" rIns="13500" bIns="0"/>
          <a:lstStyle/>
          <a:p>
            <a:pPr defTabSz="453485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375" b="1">
              <a:solidFill>
                <a:srgbClr val="FFFFFF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51" name="Rectangle 68"/>
          <p:cNvSpPr>
            <a:spLocks noChangeArrowheads="1"/>
          </p:cNvSpPr>
          <p:nvPr/>
        </p:nvSpPr>
        <p:spPr bwMode="auto">
          <a:xfrm>
            <a:off x="647703" y="6944786"/>
            <a:ext cx="792163" cy="179916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13500" tIns="0" rIns="27000" bIns="0" anchor="ctr"/>
          <a:lstStyle/>
          <a:p>
            <a:pPr algn="r" defTabSz="452438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375" b="1">
              <a:solidFill>
                <a:srgbClr val="FFFFFF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53" name="Slide Number Placeholder 5"/>
          <p:cNvSpPr txBox="1">
            <a:spLocks/>
          </p:cNvSpPr>
          <p:nvPr/>
        </p:nvSpPr>
        <p:spPr>
          <a:xfrm>
            <a:off x="433388" y="6191252"/>
            <a:ext cx="144462" cy="18414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9182688-34E5-4CE3-92E4-C88AA8BD9750}" type="slidenum">
              <a:rPr lang="en-US" sz="600" smtClean="0">
                <a:solidFill>
                  <a:srgbClr val="68717A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sz="750">
              <a:solidFill>
                <a:srgbClr val="68717A"/>
              </a:solidFill>
              <a:cs typeface="Arial" panose="020B0604020202020204" pitchFamily="34" charset="0"/>
            </a:endParaRPr>
          </a:p>
        </p:txBody>
      </p:sp>
      <p:pic>
        <p:nvPicPr>
          <p:cNvPr id="1050" name="Picture 1"/>
          <p:cNvPicPr>
            <a:picLocks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9728" y="6229351"/>
            <a:ext cx="701675" cy="154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41441" y="6191253"/>
            <a:ext cx="6078537" cy="9233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342900"/>
            <a:r>
              <a:rPr lang="en-US" sz="600">
                <a:solidFill>
                  <a:srgbClr val="68717A"/>
                </a:solidFill>
                <a:latin typeface="Arial"/>
              </a:rPr>
              <a:t>© Nokia 2015</a:t>
            </a:r>
          </a:p>
        </p:txBody>
      </p:sp>
      <p:sp>
        <p:nvSpPr>
          <p:cNvPr id="31" name="Footer Placeholder 29"/>
          <p:cNvSpPr>
            <a:spLocks noGrp="1"/>
          </p:cNvSpPr>
          <p:nvPr>
            <p:ph type="ftr" sz="quarter" idx="3"/>
          </p:nvPr>
        </p:nvSpPr>
        <p:spPr>
          <a:xfrm>
            <a:off x="432000" y="6385767"/>
            <a:ext cx="6080400" cy="163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l" defTabSz="342900"/>
            <a:r>
              <a:rPr lang="en-US">
                <a:solidFill>
                  <a:srgbClr val="68717A"/>
                </a:solidFill>
              </a:rPr>
              <a:t>&lt;Change information classification in footer&gt;</a:t>
            </a:r>
          </a:p>
        </p:txBody>
      </p:sp>
    </p:spTree>
    <p:extLst>
      <p:ext uri="{BB962C8B-B14F-4D97-AF65-F5344CB8AC3E}">
        <p14:creationId xmlns:p14="http://schemas.microsoft.com/office/powerpoint/2010/main" val="977628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</p:sldLayoutIdLst>
  <p:hf sldNum="0" hdr="0" dt="0"/>
  <p:txStyles>
    <p:titleStyle>
      <a:lvl1pPr algn="l" defTabSz="342900" rtl="0" eaLnBrk="1" fontAlgn="base" hangingPunct="1">
        <a:spcBef>
          <a:spcPct val="0"/>
        </a:spcBef>
        <a:spcAft>
          <a:spcPct val="0"/>
        </a:spcAft>
        <a:defRPr sz="1350" b="1" kern="1200">
          <a:solidFill>
            <a:schemeClr val="tx1"/>
          </a:solidFill>
          <a:latin typeface="+mj-lt"/>
          <a:ea typeface="ヒラギノ角ゴ Pro W3" charset="0"/>
          <a:cs typeface="Arial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9pPr>
    </p:titleStyle>
    <p:bodyStyle>
      <a:lvl1pPr marL="172641" indent="-172641" algn="l" defTabSz="342900" rtl="0" eaLnBrk="1" fontAlgn="base" hangingPunct="1">
        <a:spcBef>
          <a:spcPct val="0"/>
        </a:spcBef>
        <a:spcAft>
          <a:spcPts val="450"/>
        </a:spcAft>
        <a:buFont typeface="Arial" charset="0"/>
        <a:buChar char="•"/>
        <a:defRPr sz="1800" kern="1200">
          <a:solidFill>
            <a:schemeClr val="bg2"/>
          </a:solidFill>
          <a:latin typeface="+mn-lt"/>
          <a:ea typeface="ヒラギノ角ゴ Pro W3" charset="0"/>
          <a:cs typeface="ヒラギノ角ゴ Pro W3" charset="0"/>
        </a:defRPr>
      </a:lvl1pPr>
      <a:lvl2pPr marL="344091" indent="-171450" algn="l" defTabSz="342900" rtl="0" eaLnBrk="1" fontAlgn="base" hangingPunct="1">
        <a:spcBef>
          <a:spcPct val="0"/>
        </a:spcBef>
        <a:spcAft>
          <a:spcPts val="450"/>
        </a:spcAft>
        <a:buFont typeface="Lucida Grande"/>
        <a:buChar char="-"/>
        <a:defRPr sz="15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2pPr>
      <a:lvl3pPr marL="513160" indent="-169069" algn="l" defTabSz="342900" rtl="0" eaLnBrk="1" fontAlgn="base" hangingPunct="1">
        <a:spcBef>
          <a:spcPct val="0"/>
        </a:spcBef>
        <a:spcAft>
          <a:spcPts val="450"/>
        </a:spcAft>
        <a:buFont typeface="Arial" charset="0"/>
        <a:buChar char="•"/>
        <a:defRPr sz="135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3pPr>
      <a:lvl4pPr marL="684610" indent="-171450" algn="l" defTabSz="342900" rtl="0" eaLnBrk="1" fontAlgn="base" hangingPunct="1">
        <a:spcBef>
          <a:spcPct val="0"/>
        </a:spcBef>
        <a:spcAft>
          <a:spcPts val="450"/>
        </a:spcAft>
        <a:buFont typeface="Lucida Grande"/>
        <a:buChar char="-"/>
        <a:defRPr sz="12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4pPr>
      <a:lvl5pPr marL="857250" indent="-172641" algn="l" defTabSz="342900" rtl="0" eaLnBrk="1" fontAlgn="base" hangingPunct="1">
        <a:spcBef>
          <a:spcPct val="0"/>
        </a:spcBef>
        <a:spcAft>
          <a:spcPts val="450"/>
        </a:spcAft>
        <a:buFont typeface="Arial" charset="0"/>
        <a:buChar char="•"/>
        <a:defRPr sz="12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395288" y="3501008"/>
            <a:ext cx="8382000" cy="1718692"/>
          </a:xfrm>
        </p:spPr>
        <p:txBody>
          <a:bodyPr/>
          <a:lstStyle/>
          <a:p>
            <a:r>
              <a:rPr lang="fr-BE" sz="4000" dirty="0"/>
              <a:t>May 8th 2019 </a:t>
            </a:r>
            <a:br>
              <a:rPr lang="fr-BE" sz="4000" dirty="0"/>
            </a:br>
            <a:r>
              <a:rPr lang="fr-BE" sz="4000" dirty="0"/>
              <a:t>12.00pm</a:t>
            </a:r>
            <a:br>
              <a:rPr lang="fr-BE" sz="4000" dirty="0"/>
            </a:br>
            <a:r>
              <a:rPr lang="fr-BE" sz="4000" dirty="0" err="1"/>
              <a:t>BiR&amp;D</a:t>
            </a:r>
            <a:r>
              <a:rPr lang="fr-BE" sz="4000" dirty="0"/>
              <a:t> </a:t>
            </a:r>
            <a:r>
              <a:rPr lang="fr-BE" sz="4000" dirty="0" err="1"/>
              <a:t>Board</a:t>
            </a:r>
            <a:r>
              <a:rPr lang="fr-BE" sz="4000" dirty="0"/>
              <a:t> meeting</a:t>
            </a:r>
            <a:br>
              <a:rPr lang="fr-BE" sz="4000" dirty="0"/>
            </a:br>
            <a:r>
              <a:rPr lang="fr-BE" sz="4000" dirty="0" err="1"/>
              <a:t>Bluepoint</a:t>
            </a:r>
            <a:r>
              <a:rPr lang="fr-BE" sz="4000" dirty="0"/>
              <a:t> Brussels</a:t>
            </a:r>
            <a:endParaRPr lang="en-US" sz="2400" dirty="0"/>
          </a:p>
        </p:txBody>
      </p:sp>
      <p:sp>
        <p:nvSpPr>
          <p:cNvPr id="4099" name="Title 1"/>
          <p:cNvSpPr txBox="1">
            <a:spLocks/>
          </p:cNvSpPr>
          <p:nvPr/>
        </p:nvSpPr>
        <p:spPr bwMode="auto">
          <a:xfrm>
            <a:off x="611560" y="5301208"/>
            <a:ext cx="32400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fr-BE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00" name="Title 1"/>
          <p:cNvSpPr txBox="1">
            <a:spLocks/>
          </p:cNvSpPr>
          <p:nvPr/>
        </p:nvSpPr>
        <p:spPr bwMode="auto">
          <a:xfrm>
            <a:off x="5579243" y="6075040"/>
            <a:ext cx="3097213" cy="59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514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112568"/>
          </a:xfrm>
        </p:spPr>
        <p:txBody>
          <a:bodyPr/>
          <a:lstStyle/>
          <a:p>
            <a:pPr marL="457200" lvl="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Antitrust declaration - all</a:t>
            </a:r>
            <a:endParaRPr lang="en-GB" sz="2000" dirty="0">
              <a:latin typeface="Times New Roman"/>
              <a:ea typeface="Times New Roman"/>
            </a:endParaRPr>
          </a:p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Approval of the Minutes of the Board Meeting of 3 April 2019 – Marnix</a:t>
            </a:r>
          </a:p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Financials</a:t>
            </a:r>
          </a:p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Feedback IMU event</a:t>
            </a:r>
          </a:p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PhD awards</a:t>
            </a:r>
          </a:p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Next meetings / seminars</a:t>
            </a:r>
          </a:p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Targeted new members</a:t>
            </a:r>
            <a:endParaRPr lang="en-GB" sz="2000" dirty="0">
              <a:latin typeface="Times New Roman"/>
              <a:ea typeface="Times New Roman"/>
            </a:endParaRPr>
          </a:p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Miscellaneous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2</a:t>
            </a:fld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682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Antitrust declaration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3</a:t>
            </a:fld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5892666"/>
              </p:ext>
            </p:extLst>
          </p:nvPr>
        </p:nvGraphicFramePr>
        <p:xfrm>
          <a:off x="3348038" y="2420938"/>
          <a:ext cx="1800225" cy="151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PDF" showAsIcon="1" r:id="rId3" imgW="914400" imgH="771480" progId="FoxitPhantomPDF.Document">
                  <p:embed/>
                </p:oleObj>
              </mc:Choice>
              <mc:Fallback>
                <p:oleObj name="PDF" showAsIcon="1" r:id="rId3" imgW="914400" imgH="771480" progId="FoxitPhantomPDF.Document">
                  <p:embed/>
                  <p:pic>
                    <p:nvPicPr>
                      <p:cNvPr id="5" name="Content Placeholder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48038" y="2420938"/>
                        <a:ext cx="1800225" cy="1519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7277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Calibri"/>
                <a:ea typeface="Times New Roman"/>
                <a:cs typeface="Times New Roman"/>
              </a:rPr>
              <a:t>2. Approval of the Minutes of the Board Meeting of 03/04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796D9754-82A5-4333-935D-0768F8627C44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2258687"/>
              </p:ext>
            </p:extLst>
          </p:nvPr>
        </p:nvGraphicFramePr>
        <p:xfrm>
          <a:off x="3635895" y="2031665"/>
          <a:ext cx="2082815" cy="175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3" name="Content Placeholder 2">
                        <a:extLst>
                          <a:ext uri="{FF2B5EF4-FFF2-40B4-BE49-F238E27FC236}">
                            <a16:creationId xmlns:a16="http://schemas.microsoft.com/office/drawing/2014/main" id="{796D9754-82A5-4333-935D-0768F8627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35895" y="2031665"/>
                        <a:ext cx="2082815" cy="175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7833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400" dirty="0">
                <a:latin typeface="Calibri"/>
                <a:ea typeface="Times New Roman"/>
                <a:cs typeface="Times New Roman"/>
              </a:rPr>
              <a:t>3. Financials – 2018 &amp; 2019</a:t>
            </a:r>
            <a:endParaRPr lang="en-GB" sz="2400" dirty="0">
              <a:latin typeface="Times New Roman"/>
              <a:ea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12370"/>
            <a:ext cx="8546628" cy="5112568"/>
          </a:xfrm>
        </p:spPr>
        <p:txBody>
          <a:bodyPr/>
          <a:lstStyle/>
          <a:p>
            <a:r>
              <a:rPr lang="nl-BE" sz="2000" dirty="0"/>
              <a:t>Reporting </a:t>
            </a:r>
            <a:r>
              <a:rPr lang="nl-BE" sz="2000" dirty="0" err="1"/>
              <a:t>updated</a:t>
            </a:r>
            <a:r>
              <a:rPr lang="nl-BE" sz="2000" dirty="0"/>
              <a:t> </a:t>
            </a:r>
            <a:r>
              <a:rPr lang="nl-BE" sz="2000" dirty="0" err="1"/>
              <a:t>to</a:t>
            </a:r>
            <a:r>
              <a:rPr lang="nl-BE" sz="2000" dirty="0"/>
              <a:t> </a:t>
            </a:r>
            <a:r>
              <a:rPr lang="nl-BE" sz="2000" dirty="0" err="1"/>
              <a:t>align</a:t>
            </a:r>
            <a:r>
              <a:rPr lang="nl-BE" sz="2000" dirty="0"/>
              <a:t> </a:t>
            </a:r>
            <a:r>
              <a:rPr lang="nl-BE" sz="2000" dirty="0" err="1"/>
              <a:t>it</a:t>
            </a:r>
            <a:r>
              <a:rPr lang="nl-BE" sz="2000" dirty="0"/>
              <a:t> </a:t>
            </a:r>
            <a:r>
              <a:rPr lang="nl-BE" sz="2000" dirty="0" err="1"/>
              <a:t>with</a:t>
            </a:r>
            <a:r>
              <a:rPr lang="nl-BE" sz="2000" dirty="0"/>
              <a:t> DBM official </a:t>
            </a:r>
            <a:r>
              <a:rPr lang="nl-BE" sz="2000" dirty="0" err="1"/>
              <a:t>reporting</a:t>
            </a:r>
            <a:r>
              <a:rPr lang="nl-BE" sz="2000" dirty="0"/>
              <a:t> (</a:t>
            </a:r>
            <a:r>
              <a:rPr lang="nl-BE" sz="2000" dirty="0" err="1"/>
              <a:t>see</a:t>
            </a:r>
            <a:r>
              <a:rPr lang="nl-BE" sz="2000" dirty="0"/>
              <a:t> below full report) </a:t>
            </a:r>
          </a:p>
          <a:p>
            <a:r>
              <a:rPr lang="en-GB" sz="2000" dirty="0"/>
              <a:t>Actuals 2018: better than budgeted, negative result due to investment in 10</a:t>
            </a:r>
            <a:r>
              <a:rPr lang="en-GB" sz="2000" baseline="30000" dirty="0"/>
              <a:t>th</a:t>
            </a:r>
            <a:r>
              <a:rPr lang="en-GB" sz="2000" dirty="0"/>
              <a:t> anniversary event</a:t>
            </a:r>
          </a:p>
          <a:p>
            <a:r>
              <a:rPr lang="en-GB" sz="2000" dirty="0"/>
              <a:t>Accounts: is picture at YE, still some invoices to be paid in 2019 dating from 2018</a:t>
            </a:r>
          </a:p>
          <a:p>
            <a:r>
              <a:rPr lang="en-GB" sz="2000" dirty="0"/>
              <a:t>Budget 2019: as presented on board meeting of Dec. 4</a:t>
            </a:r>
            <a:r>
              <a:rPr lang="en-GB" sz="2000" baseline="30000" dirty="0"/>
              <a:t>th</a:t>
            </a:r>
            <a:r>
              <a:rPr lang="en-GB" sz="2000" dirty="0"/>
              <a:t> (target is to have positive result in 2019)</a:t>
            </a:r>
          </a:p>
          <a:p>
            <a:pPr lvl="1"/>
            <a:r>
              <a:rPr lang="en-GB" sz="1800" dirty="0"/>
              <a:t>As presented and approved on board meeting of Dec. 4</a:t>
            </a:r>
            <a:r>
              <a:rPr lang="en-GB" sz="1800" baseline="30000" dirty="0"/>
              <a:t>th</a:t>
            </a:r>
            <a:r>
              <a:rPr lang="en-GB" sz="1800" dirty="0"/>
              <a:t>, 2018 </a:t>
            </a:r>
          </a:p>
          <a:p>
            <a:pPr lvl="1"/>
            <a:r>
              <a:rPr lang="en-GB" sz="1800" dirty="0"/>
              <a:t>Target is to be (slightly) positive in 2019</a:t>
            </a:r>
          </a:p>
          <a:p>
            <a:pPr lvl="1"/>
            <a:r>
              <a:rPr lang="en-GB" sz="1800" dirty="0"/>
              <a:t>For approval on General Assembly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		</a:t>
            </a:r>
            <a:endParaRPr lang="en-GB" sz="2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5</a:t>
            </a:fld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FA89F60-7AAF-47AF-B8F0-651CC3EE19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486626"/>
              </p:ext>
            </p:extLst>
          </p:nvPr>
        </p:nvGraphicFramePr>
        <p:xfrm>
          <a:off x="3491880" y="4857538"/>
          <a:ext cx="1800200" cy="1587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Acrobat Document" showAsIcon="1" r:id="rId3" imgW="914400" imgH="806400" progId="AcroExch.Document.DC">
                  <p:embed/>
                </p:oleObj>
              </mc:Choice>
              <mc:Fallback>
                <p:oleObj name="Acrobat Document" showAsIcon="1" r:id="rId3" imgW="914400" imgH="806400" progId="AcroExch.Document.DC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FA89F60-7AAF-47AF-B8F0-651CC3EE19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1880" y="4857538"/>
                        <a:ext cx="1800200" cy="15876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3251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400" dirty="0">
                <a:latin typeface="Calibri"/>
                <a:ea typeface="Times New Roman"/>
                <a:cs typeface="Times New Roman"/>
              </a:rPr>
              <a:t>3. Financials – 2018 &amp; 2019</a:t>
            </a:r>
            <a:endParaRPr lang="en-GB" sz="2400" dirty="0">
              <a:latin typeface="Times New Roman"/>
              <a:ea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6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5B9D43-0E0A-4627-B904-724CB1726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778580"/>
            <a:ext cx="6015154" cy="607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02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400" dirty="0">
                <a:latin typeface="Calibri"/>
                <a:ea typeface="Times New Roman"/>
                <a:cs typeface="Times New Roman"/>
              </a:rPr>
              <a:t>4. Feedback IMU event</a:t>
            </a:r>
            <a:endParaRPr lang="en-GB" sz="2400" dirty="0">
              <a:latin typeface="Times New Roman"/>
              <a:ea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5272"/>
            <a:ext cx="8618636" cy="533204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 March 2019 – Salons de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Romrée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Grimbergen</a:t>
            </a:r>
            <a:endParaRPr lang="nl-BE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197 subscriptions of which 84 in industry (16 people didn’t show up)</a:t>
            </a:r>
            <a:endParaRPr lang="nl-BE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120 pitches in: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Materials &amp; Energy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Food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Industry 4.0</a:t>
            </a:r>
            <a:endParaRPr lang="nl-BE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 on evaluation survey (39 returns)</a:t>
            </a:r>
          </a:p>
          <a:p>
            <a:pPr marL="111600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Location, organization and timing mostly appreciated</a:t>
            </a:r>
          </a:p>
          <a:p>
            <a:pPr marL="111600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attendants mentioned a lack of people from the industry</a:t>
            </a:r>
          </a:p>
          <a:p>
            <a:pPr marL="111600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some the breaks were too long (due to the speed of presentations) or too short</a:t>
            </a:r>
          </a:p>
          <a:p>
            <a:pPr marL="111600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Suggestions: differentiate badges for industry and university, improve the way to find the interesting person during the break</a:t>
            </a:r>
          </a:p>
          <a:p>
            <a:pPr marL="111600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Contacts with a potential of collaboration: 83 (U–I  64, U-U  16, I-I  3)</a:t>
            </a:r>
          </a:p>
          <a:p>
            <a:pPr marL="111600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 people suggest organizing an event like this every 2 years</a:t>
            </a:r>
          </a:p>
          <a:p>
            <a:pPr marL="111600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idea about the industry pitching relevant topics as they are searching for collaboration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7</a:t>
            </a:fld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036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400" dirty="0">
                <a:latin typeface="Calibri"/>
                <a:ea typeface="Times New Roman"/>
                <a:cs typeface="Times New Roman"/>
              </a:rPr>
              <a:t>5. PhD awards</a:t>
            </a:r>
            <a:endParaRPr lang="en-GB" sz="2400" dirty="0">
              <a:latin typeface="Times New Roman"/>
              <a:ea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60" y="1196752"/>
            <a:ext cx="8618636" cy="5112568"/>
          </a:xfrm>
        </p:spPr>
        <p:txBody>
          <a:bodyPr/>
          <a:lstStyle/>
          <a:p>
            <a:r>
              <a:rPr lang="nl-BE" sz="2000" dirty="0" err="1"/>
              <a:t>Findings</a:t>
            </a:r>
            <a:r>
              <a:rPr lang="nl-BE" sz="2000" dirty="0"/>
              <a:t>:</a:t>
            </a:r>
          </a:p>
          <a:p>
            <a:pPr lvl="1"/>
            <a:r>
              <a:rPr lang="nl-BE" sz="1600" dirty="0"/>
              <a:t>Strong response in </a:t>
            </a:r>
            <a:r>
              <a:rPr lang="nl-BE" sz="1600" dirty="0" err="1"/>
              <a:t>number</a:t>
            </a:r>
            <a:r>
              <a:rPr lang="nl-BE" sz="1600" dirty="0"/>
              <a:t> of </a:t>
            </a:r>
            <a:r>
              <a:rPr lang="nl-BE" sz="1600" dirty="0" err="1"/>
              <a:t>applications</a:t>
            </a:r>
            <a:endParaRPr lang="nl-BE" sz="1600" dirty="0"/>
          </a:p>
          <a:p>
            <a:pPr lvl="1"/>
            <a:r>
              <a:rPr lang="nl-BE" sz="1600" dirty="0"/>
              <a:t>Cross-</a:t>
            </a:r>
            <a:r>
              <a:rPr lang="nl-BE" sz="1600" dirty="0" err="1"/>
              <a:t>disciplinarity</a:t>
            </a:r>
            <a:r>
              <a:rPr lang="nl-BE" sz="1600" dirty="0"/>
              <a:t> </a:t>
            </a:r>
            <a:r>
              <a:rPr lang="nl-BE" sz="1600" dirty="0" err="1"/>
              <a:t>remains</a:t>
            </a:r>
            <a:r>
              <a:rPr lang="nl-BE" sz="1600" dirty="0"/>
              <a:t> a concern</a:t>
            </a:r>
          </a:p>
          <a:p>
            <a:pPr lvl="1"/>
            <a:r>
              <a:rPr lang="nl-BE" sz="1600" dirty="0"/>
              <a:t>Limited interest </a:t>
            </a:r>
            <a:r>
              <a:rPr lang="nl-BE" sz="1600" dirty="0" err="1"/>
              <a:t>observed</a:t>
            </a:r>
            <a:r>
              <a:rPr lang="nl-BE" sz="1600" dirty="0"/>
              <a:t> </a:t>
            </a:r>
            <a:r>
              <a:rPr lang="nl-BE" sz="1600" dirty="0" err="1"/>
              <a:t>from</a:t>
            </a:r>
            <a:r>
              <a:rPr lang="nl-BE" sz="1600" dirty="0"/>
              <a:t> </a:t>
            </a:r>
            <a:r>
              <a:rPr lang="nl-BE" sz="1600" dirty="0" err="1"/>
              <a:t>BiR&amp;D</a:t>
            </a:r>
            <a:r>
              <a:rPr lang="nl-BE" sz="1600" dirty="0"/>
              <a:t> members </a:t>
            </a:r>
            <a:r>
              <a:rPr lang="nl-BE" sz="1600" dirty="0" err="1"/>
              <a:t>to</a:t>
            </a:r>
            <a:r>
              <a:rPr lang="nl-BE" sz="1600" dirty="0"/>
              <a:t> </a:t>
            </a:r>
            <a:r>
              <a:rPr lang="nl-BE" sz="1600" dirty="0" err="1"/>
              <a:t>participate</a:t>
            </a:r>
            <a:r>
              <a:rPr lang="nl-BE" sz="1600" dirty="0"/>
              <a:t> in </a:t>
            </a:r>
            <a:r>
              <a:rPr lang="nl-BE" sz="1600" dirty="0" err="1"/>
              <a:t>evaluation</a:t>
            </a:r>
            <a:endParaRPr lang="nl-BE" sz="1600" dirty="0"/>
          </a:p>
          <a:p>
            <a:pPr lvl="1"/>
            <a:r>
              <a:rPr lang="nl-BE" sz="1600" dirty="0"/>
              <a:t>High </a:t>
            </a:r>
            <a:r>
              <a:rPr lang="nl-BE" sz="1600" dirty="0" err="1"/>
              <a:t>cost</a:t>
            </a:r>
            <a:r>
              <a:rPr lang="nl-BE" sz="1600" dirty="0"/>
              <a:t> </a:t>
            </a:r>
            <a:r>
              <a:rPr lang="nl-BE" sz="1600" dirty="0" err="1"/>
              <a:t>to</a:t>
            </a:r>
            <a:r>
              <a:rPr lang="nl-BE" sz="1600" dirty="0"/>
              <a:t> </a:t>
            </a:r>
            <a:r>
              <a:rPr lang="nl-BE" sz="1600" dirty="0" err="1"/>
              <a:t>BiR&amp;D</a:t>
            </a:r>
            <a:r>
              <a:rPr lang="nl-BE" sz="1600" dirty="0"/>
              <a:t> – </a:t>
            </a:r>
            <a:r>
              <a:rPr lang="nl-BE" sz="1600" dirty="0" err="1"/>
              <a:t>what</a:t>
            </a:r>
            <a:r>
              <a:rPr lang="nl-BE" sz="1600" dirty="0"/>
              <a:t> </a:t>
            </a:r>
            <a:r>
              <a:rPr lang="nl-BE" sz="1600" dirty="0" err="1"/>
              <a:t>about</a:t>
            </a:r>
            <a:r>
              <a:rPr lang="nl-BE" sz="1600" dirty="0"/>
              <a:t> </a:t>
            </a:r>
            <a:r>
              <a:rPr lang="nl-BE" sz="1600" dirty="0" err="1"/>
              <a:t>the</a:t>
            </a:r>
            <a:r>
              <a:rPr lang="nl-BE" sz="1600" dirty="0"/>
              <a:t> return ? </a:t>
            </a:r>
            <a:endParaRPr lang="en-GB" sz="1600" dirty="0"/>
          </a:p>
          <a:p>
            <a:r>
              <a:rPr lang="en-GB" sz="2000" dirty="0"/>
              <a:t>View confirmed by board ? Perceived value ? </a:t>
            </a:r>
          </a:p>
          <a:p>
            <a:r>
              <a:rPr lang="en-GB" sz="2000" dirty="0"/>
              <a:t>Alternatives:</a:t>
            </a:r>
          </a:p>
          <a:p>
            <a:pPr lvl="1"/>
            <a:r>
              <a:rPr lang="en-GB" sz="1600" dirty="0"/>
              <a:t>Continue as is</a:t>
            </a:r>
          </a:p>
          <a:p>
            <a:pPr lvl="1"/>
            <a:r>
              <a:rPr lang="en-GB" sz="1600" dirty="0"/>
              <a:t>Adapt price type</a:t>
            </a:r>
          </a:p>
          <a:p>
            <a:pPr lvl="1"/>
            <a:r>
              <a:rPr lang="en-GB" sz="1600" dirty="0"/>
              <a:t>Adapt price type &amp; value</a:t>
            </a:r>
          </a:p>
          <a:p>
            <a:pPr lvl="1"/>
            <a:r>
              <a:rPr lang="en-GB" sz="1600" dirty="0"/>
              <a:t>Stop </a:t>
            </a:r>
            <a:r>
              <a:rPr lang="en-GB" sz="1600" dirty="0" err="1"/>
              <a:t>BiR&amp;D</a:t>
            </a:r>
            <a:r>
              <a:rPr lang="en-GB" sz="1600" dirty="0"/>
              <a:t> awards</a:t>
            </a:r>
          </a:p>
          <a:p>
            <a:r>
              <a:rPr lang="en-GB" dirty="0">
                <a:latin typeface="Calibri"/>
                <a:ea typeface="Times New Roman"/>
                <a:cs typeface="Times New Roman"/>
              </a:rPr>
              <a:t>Proposal to decide on next board meeting in June</a:t>
            </a:r>
            <a:r>
              <a:rPr lang="en-US" dirty="0">
                <a:latin typeface="Calibri"/>
                <a:ea typeface="Times New Roman"/>
                <a:cs typeface="Times New Roman"/>
              </a:rPr>
              <a:t>		</a:t>
            </a:r>
            <a:endParaRPr lang="en-GB" dirty="0">
              <a:effectLst/>
              <a:latin typeface="Times New Roman"/>
              <a:ea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8</a:t>
            </a:fld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942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400" dirty="0">
                <a:latin typeface="Calibri"/>
                <a:ea typeface="Times New Roman"/>
                <a:cs typeface="Times New Roman"/>
              </a:rPr>
              <a:t>6. Next meetings / seminars</a:t>
            </a:r>
            <a:endParaRPr lang="en-GB" sz="2400" dirty="0">
              <a:latin typeface="Times New Roman"/>
              <a:ea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9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A854EC8-7B67-4D01-806F-66FD553D3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6712"/>
            <a:ext cx="7772400" cy="4680421"/>
          </a:xfrm>
        </p:spPr>
        <p:txBody>
          <a:bodyPr/>
          <a:lstStyle/>
          <a:p>
            <a:r>
              <a:rPr lang="nl-BE" sz="1800" dirty="0" err="1"/>
              <a:t>Upcoming</a:t>
            </a:r>
            <a:r>
              <a:rPr lang="nl-BE" sz="1800" dirty="0"/>
              <a:t> seminars / meetings: </a:t>
            </a:r>
            <a:endParaRPr lang="en-GB" sz="1800" dirty="0"/>
          </a:p>
          <a:p>
            <a:pPr lvl="1"/>
            <a:r>
              <a:rPr lang="en-US" sz="1400" dirty="0"/>
              <a:t>05/06/2019: 3M </a:t>
            </a:r>
            <a:r>
              <a:rPr lang="en-US" sz="1400" dirty="0" err="1"/>
              <a:t>Zwijndrecht</a:t>
            </a:r>
            <a:r>
              <a:rPr lang="en-US" sz="1400" dirty="0"/>
              <a:t> – 2pm (topic to be confirmed)</a:t>
            </a:r>
          </a:p>
          <a:p>
            <a:pPr lvl="1"/>
            <a:r>
              <a:rPr lang="en-US" sz="1400" dirty="0"/>
              <a:t>11/09/2019: Solvay – 2pm “European support to R&amp;D”</a:t>
            </a:r>
          </a:p>
          <a:p>
            <a:pPr lvl="1"/>
            <a:r>
              <a:rPr lang="en-US" sz="1400" dirty="0"/>
              <a:t>24/09/2019: University meets industry (focused on health)</a:t>
            </a:r>
          </a:p>
          <a:p>
            <a:pPr lvl="1"/>
            <a:r>
              <a:rPr lang="en-US" sz="1400" dirty="0"/>
              <a:t>09/10/2019: Deme – 2pm - “Ahead of digital”</a:t>
            </a:r>
          </a:p>
          <a:p>
            <a:pPr lvl="1"/>
            <a:r>
              <a:rPr lang="en-US" sz="1400" dirty="0"/>
              <a:t>06/11/2019: Baxter (tbc) – 2pm – topic to be confirmed</a:t>
            </a:r>
          </a:p>
          <a:p>
            <a:pPr lvl="1"/>
            <a:r>
              <a:rPr lang="en-US" sz="1400" dirty="0"/>
              <a:t>04/12/2019 (tbc): board meeting over lunch (Bluepoint – Brussels)</a:t>
            </a:r>
          </a:p>
          <a:p>
            <a:pPr lvl="1"/>
            <a:endParaRPr lang="fr-BE" sz="1200" dirty="0"/>
          </a:p>
          <a:p>
            <a:r>
              <a:rPr lang="en-GB" sz="1800" dirty="0"/>
              <a:t>Topics of interest:</a:t>
            </a:r>
          </a:p>
          <a:p>
            <a:pPr lvl="1"/>
            <a:r>
              <a:rPr lang="en-US" sz="1400" dirty="0"/>
              <a:t>European support to R&amp;D – interesting to have an EC speaker about the new R&amp;D programs</a:t>
            </a:r>
          </a:p>
          <a:p>
            <a:pPr lvl="1"/>
            <a:r>
              <a:rPr lang="en-US" sz="1400" dirty="0"/>
              <a:t>Financial aspects of R&amp;D</a:t>
            </a:r>
          </a:p>
          <a:p>
            <a:pPr lvl="1"/>
            <a:r>
              <a:rPr lang="en-US" sz="1400" dirty="0"/>
              <a:t>People related topics (talent acquisition, retention, diversity, …)</a:t>
            </a:r>
          </a:p>
          <a:p>
            <a:pPr lvl="1"/>
            <a:r>
              <a:rPr lang="en-US" sz="1400" dirty="0"/>
              <a:t>Brexit </a:t>
            </a:r>
          </a:p>
          <a:p>
            <a:pPr lvl="1"/>
            <a:r>
              <a:rPr lang="en-US" sz="1400" dirty="0"/>
              <a:t>AI / Big data analytics / Cyber security</a:t>
            </a:r>
          </a:p>
          <a:p>
            <a:pPr lvl="1"/>
            <a:r>
              <a:rPr lang="en-US" sz="1400" dirty="0"/>
              <a:t>PPP’s</a:t>
            </a:r>
          </a:p>
          <a:p>
            <a:pPr lvl="1"/>
            <a:r>
              <a:rPr lang="en-US" sz="1400" dirty="0"/>
              <a:t>Others ??</a:t>
            </a:r>
          </a:p>
          <a:p>
            <a:r>
              <a:rPr lang="en-US" sz="1800" dirty="0"/>
              <a:t>Workgroup on talent will continue to have sessions</a:t>
            </a:r>
          </a:p>
          <a:p>
            <a:r>
              <a:rPr lang="en-US" sz="1800" dirty="0"/>
              <a:t>Continued working group meetings on energy and health</a:t>
            </a:r>
          </a:p>
          <a:p>
            <a:pPr lvl="1"/>
            <a:endParaRPr lang="en-GB" sz="1600" dirty="0"/>
          </a:p>
          <a:p>
            <a:endParaRPr lang="en-GB" sz="2000" dirty="0"/>
          </a:p>
          <a:p>
            <a:pPr marL="0" indent="0">
              <a:spcAft>
                <a:spcPts val="0"/>
              </a:spcAft>
              <a:buNone/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		</a:t>
            </a:r>
            <a:endParaRPr lang="en-GB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74447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400" dirty="0">
                <a:latin typeface="Calibri"/>
                <a:ea typeface="Times New Roman"/>
                <a:cs typeface="Times New Roman"/>
              </a:rPr>
              <a:t>7. Targeted new members</a:t>
            </a:r>
            <a:endParaRPr lang="en-GB" sz="2400" dirty="0">
              <a:latin typeface="Times New Roman"/>
              <a:ea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10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180227E-76C2-4EE6-A427-2F70E668471C}"/>
              </a:ext>
            </a:extLst>
          </p:cNvPr>
          <p:cNvSpPr txBox="1">
            <a:spLocks/>
          </p:cNvSpPr>
          <p:nvPr/>
        </p:nvSpPr>
        <p:spPr bwMode="auto">
          <a:xfrm>
            <a:off x="683568" y="1151654"/>
            <a:ext cx="7938145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536575" indent="-536575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2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3638" indent="-447675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700213" indent="-357188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</a:defRPr>
            </a:lvl3pPr>
            <a:lvl4pPr marL="2108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5161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9733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34305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8877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43449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000" kern="0" dirty="0" err="1"/>
              <a:t>Contacted</a:t>
            </a:r>
            <a:r>
              <a:rPr lang="nl-BE" sz="2000" kern="0" dirty="0"/>
              <a:t>:</a:t>
            </a:r>
          </a:p>
          <a:p>
            <a:pPr lvl="1"/>
            <a:r>
              <a:rPr lang="nl-BE" sz="1600" kern="0" dirty="0"/>
              <a:t>IBA: </a:t>
            </a:r>
            <a:r>
              <a:rPr lang="nl-BE" sz="1600" kern="0" dirty="0" err="1"/>
              <a:t>positive</a:t>
            </a:r>
            <a:r>
              <a:rPr lang="nl-BE" sz="1600" kern="0" dirty="0"/>
              <a:t> </a:t>
            </a:r>
            <a:r>
              <a:rPr lang="nl-BE" sz="1600" kern="0" dirty="0" err="1"/>
              <a:t>answer</a:t>
            </a:r>
            <a:r>
              <a:rPr lang="nl-BE" sz="1600" kern="0" dirty="0"/>
              <a:t>, </a:t>
            </a:r>
            <a:r>
              <a:rPr lang="nl-BE" sz="1600" kern="0" dirty="0" err="1"/>
              <a:t>however</a:t>
            </a:r>
            <a:r>
              <a:rPr lang="nl-BE" sz="1600" kern="0" dirty="0"/>
              <a:t> change at </a:t>
            </a:r>
            <a:r>
              <a:rPr lang="nl-BE" sz="1600" kern="0" dirty="0" err="1"/>
              <a:t>our</a:t>
            </a:r>
            <a:r>
              <a:rPr lang="nl-BE" sz="1600" kern="0" dirty="0"/>
              <a:t> contact level</a:t>
            </a:r>
          </a:p>
          <a:p>
            <a:pPr lvl="1"/>
            <a:r>
              <a:rPr lang="nl-BE" sz="1600" kern="0" dirty="0" err="1"/>
              <a:t>Agfa</a:t>
            </a:r>
            <a:r>
              <a:rPr lang="nl-BE" sz="1600" kern="0" dirty="0"/>
              <a:t>: no </a:t>
            </a:r>
            <a:r>
              <a:rPr lang="nl-BE" sz="1600" kern="0" dirty="0" err="1"/>
              <a:t>formal</a:t>
            </a:r>
            <a:r>
              <a:rPr lang="nl-BE" sz="1600" kern="0" dirty="0"/>
              <a:t> </a:t>
            </a:r>
            <a:r>
              <a:rPr lang="nl-BE" sz="1600" kern="0" dirty="0" err="1"/>
              <a:t>answer</a:t>
            </a:r>
            <a:r>
              <a:rPr lang="nl-BE" sz="1600" kern="0" dirty="0"/>
              <a:t> </a:t>
            </a:r>
            <a:r>
              <a:rPr lang="nl-BE" sz="1600" kern="0" dirty="0" err="1"/>
              <a:t>yet</a:t>
            </a:r>
            <a:r>
              <a:rPr lang="nl-BE" sz="1600" kern="0" dirty="0"/>
              <a:t> </a:t>
            </a:r>
          </a:p>
          <a:p>
            <a:r>
              <a:rPr lang="en-GB" sz="2000" kern="0" dirty="0"/>
              <a:t>To be contacted (all have been invited to IMU)</a:t>
            </a:r>
          </a:p>
          <a:p>
            <a:pPr lvl="1"/>
            <a:r>
              <a:rPr lang="en-GB" sz="1600" kern="0" dirty="0" err="1"/>
              <a:t>Picanol</a:t>
            </a:r>
            <a:r>
              <a:rPr lang="en-GB" sz="1600" kern="0" dirty="0"/>
              <a:t> </a:t>
            </a:r>
          </a:p>
          <a:p>
            <a:pPr lvl="1"/>
            <a:r>
              <a:rPr lang="en-GB" sz="1600" kern="0" dirty="0"/>
              <a:t>Chronos</a:t>
            </a:r>
          </a:p>
          <a:p>
            <a:pPr lvl="1"/>
            <a:r>
              <a:rPr lang="en-GB" sz="1600" kern="0" dirty="0"/>
              <a:t>Siemens</a:t>
            </a:r>
          </a:p>
          <a:p>
            <a:pPr lvl="1"/>
            <a:r>
              <a:rPr lang="en-GB" sz="1600" kern="0" dirty="0"/>
              <a:t>Eastman </a:t>
            </a:r>
          </a:p>
          <a:p>
            <a:pPr lvl="1"/>
            <a:r>
              <a:rPr lang="en-GB" sz="1600" kern="0" dirty="0" err="1"/>
              <a:t>Sonaca</a:t>
            </a:r>
            <a:endParaRPr lang="en-GB" sz="1600" kern="0" dirty="0"/>
          </a:p>
          <a:p>
            <a:pPr lvl="1"/>
            <a:r>
              <a:rPr lang="en-GB" sz="1600" kern="0" dirty="0"/>
              <a:t>Asco </a:t>
            </a:r>
          </a:p>
          <a:p>
            <a:pPr lvl="1"/>
            <a:r>
              <a:rPr lang="en-GB" sz="1600" kern="0" dirty="0"/>
              <a:t>Barco </a:t>
            </a:r>
          </a:p>
          <a:p>
            <a:pPr lvl="1"/>
            <a:r>
              <a:rPr lang="en-GB" sz="1600" kern="0" dirty="0"/>
              <a:t>Safran</a:t>
            </a:r>
          </a:p>
          <a:p>
            <a:pPr lvl="1"/>
            <a:r>
              <a:rPr lang="en-GB" sz="1600" kern="0" dirty="0"/>
              <a:t>NXP</a:t>
            </a:r>
          </a:p>
          <a:p>
            <a:pPr lvl="1"/>
            <a:r>
              <a:rPr lang="en-GB" sz="1600" kern="0" dirty="0" err="1"/>
              <a:t>Vandemoortele</a:t>
            </a:r>
            <a:r>
              <a:rPr lang="en-GB" sz="1600" kern="0" dirty="0"/>
              <a:t> and other food companies</a:t>
            </a:r>
          </a:p>
          <a:p>
            <a:r>
              <a:rPr lang="en-GB" sz="2000" kern="0" dirty="0"/>
              <a:t>Focussed approach over next 4 months by president, vice-president and secretary-general to get new members on board</a:t>
            </a:r>
          </a:p>
        </p:txBody>
      </p:sp>
    </p:spTree>
    <p:extLst>
      <p:ext uri="{BB962C8B-B14F-4D97-AF65-F5344CB8AC3E}">
        <p14:creationId xmlns:p14="http://schemas.microsoft.com/office/powerpoint/2010/main" val="2217335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400" dirty="0">
                <a:latin typeface="Calibri"/>
                <a:ea typeface="Times New Roman"/>
                <a:cs typeface="Times New Roman"/>
              </a:rPr>
              <a:t>8. </a:t>
            </a:r>
            <a:r>
              <a:rPr lang="en-US" sz="2400" dirty="0" err="1">
                <a:latin typeface="Calibri"/>
                <a:ea typeface="Times New Roman"/>
                <a:cs typeface="Times New Roman"/>
              </a:rPr>
              <a:t>Miscellaneaous</a:t>
            </a:r>
            <a:endParaRPr lang="en-GB" sz="2400" dirty="0">
              <a:latin typeface="Times New Roman"/>
              <a:ea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11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602917F-0322-4788-BEF8-CF4229FAB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767" y="1362100"/>
            <a:ext cx="8208466" cy="5113337"/>
          </a:xfrm>
        </p:spPr>
        <p:txBody>
          <a:bodyPr/>
          <a:lstStyle/>
          <a:p>
            <a:r>
              <a:rPr lang="nl-BE" sz="2000" dirty="0"/>
              <a:t>New </a:t>
            </a:r>
            <a:r>
              <a:rPr lang="nl-BE" sz="2000" dirty="0" err="1"/>
              <a:t>Vice-President</a:t>
            </a:r>
            <a:r>
              <a:rPr lang="nl-BE" sz="2000" dirty="0"/>
              <a:t> </a:t>
            </a:r>
            <a:r>
              <a:rPr lang="nl-BE" sz="2000" dirty="0" err="1"/>
              <a:t>proposed</a:t>
            </a:r>
            <a:endParaRPr lang="en-GB" sz="2000" dirty="0"/>
          </a:p>
          <a:p>
            <a:pPr marL="0" indent="0">
              <a:spcAft>
                <a:spcPts val="0"/>
              </a:spcAft>
              <a:buNone/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		</a:t>
            </a:r>
            <a:endParaRPr lang="en-GB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78230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395288" y="3501008"/>
            <a:ext cx="8382000" cy="1718692"/>
          </a:xfrm>
        </p:spPr>
        <p:txBody>
          <a:bodyPr/>
          <a:lstStyle/>
          <a:p>
            <a:r>
              <a:rPr lang="fr-BE" sz="4000" dirty="0"/>
              <a:t>May 8th 2019 </a:t>
            </a:r>
            <a:br>
              <a:rPr lang="fr-BE" sz="4000" dirty="0"/>
            </a:br>
            <a:r>
              <a:rPr lang="fr-BE" sz="4000" dirty="0"/>
              <a:t>1pm</a:t>
            </a:r>
            <a:br>
              <a:rPr lang="fr-BE" sz="4000" dirty="0"/>
            </a:br>
            <a:r>
              <a:rPr lang="fr-BE" sz="4000" dirty="0" err="1"/>
              <a:t>BiR&amp;D</a:t>
            </a:r>
            <a:r>
              <a:rPr lang="fr-BE" sz="4000" dirty="0"/>
              <a:t> General </a:t>
            </a:r>
            <a:r>
              <a:rPr lang="fr-BE" sz="4000" dirty="0" err="1"/>
              <a:t>Assembly</a:t>
            </a:r>
            <a:br>
              <a:rPr lang="fr-BE" sz="4000" dirty="0"/>
            </a:br>
            <a:r>
              <a:rPr lang="fr-BE" sz="4000" dirty="0" err="1"/>
              <a:t>Bluepoint</a:t>
            </a:r>
            <a:r>
              <a:rPr lang="fr-BE" sz="4000" dirty="0"/>
              <a:t> Brussels</a:t>
            </a:r>
            <a:endParaRPr lang="en-US" sz="2400" dirty="0"/>
          </a:p>
        </p:txBody>
      </p:sp>
      <p:sp>
        <p:nvSpPr>
          <p:cNvPr id="4099" name="Title 1"/>
          <p:cNvSpPr txBox="1">
            <a:spLocks/>
          </p:cNvSpPr>
          <p:nvPr/>
        </p:nvSpPr>
        <p:spPr bwMode="auto">
          <a:xfrm>
            <a:off x="611560" y="5301208"/>
            <a:ext cx="32400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fr-BE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00" name="Title 1"/>
          <p:cNvSpPr txBox="1">
            <a:spLocks/>
          </p:cNvSpPr>
          <p:nvPr/>
        </p:nvSpPr>
        <p:spPr bwMode="auto">
          <a:xfrm>
            <a:off x="5579243" y="6075040"/>
            <a:ext cx="3097213" cy="59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endParaRPr lang="fr-B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112568"/>
          </a:xfrm>
        </p:spPr>
        <p:txBody>
          <a:bodyPr/>
          <a:lstStyle/>
          <a:p>
            <a:pPr marL="457200" lvl="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Welcome and Signing of Attendance List </a:t>
            </a:r>
            <a:endParaRPr lang="en-GB" sz="2000" dirty="0">
              <a:latin typeface="Times New Roman"/>
              <a:ea typeface="Times New Roman"/>
            </a:endParaRPr>
          </a:p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Approval of the Minutes of the General Assembly  of 9 May 2018	</a:t>
            </a:r>
            <a:endParaRPr lang="en-GB" sz="2000" dirty="0">
              <a:latin typeface="Times New Roman"/>
              <a:ea typeface="Times New Roman"/>
            </a:endParaRPr>
          </a:p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Financial report and approval of the accounts 2018 as proposed by the Board</a:t>
            </a:r>
          </a:p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Discharge of Board members</a:t>
            </a:r>
          </a:p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Approval of Budget 2019 as proposed by the Board		</a:t>
            </a:r>
          </a:p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Confirmation of decision by the Board concerning Memberships and revocation and nomination of Board members				</a:t>
            </a:r>
            <a:endParaRPr lang="en-GB" sz="2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13</a:t>
            </a:fld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823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Approval of the Minutes of the General Assembly  of 9 May 2018	</a:t>
            </a:r>
            <a:endParaRPr lang="en-GB" sz="2000" dirty="0">
              <a:latin typeface="Times New Roman"/>
              <a:ea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14</a:t>
            </a:fld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C447F63-DC86-4C18-8977-981A1CCF8A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210484"/>
              </p:ext>
            </p:extLst>
          </p:nvPr>
        </p:nvGraphicFramePr>
        <p:xfrm>
          <a:off x="3203848" y="2169414"/>
          <a:ext cx="1850504" cy="156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3C447F63-DC86-4C18-8977-981A1CCF8A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3848" y="2169414"/>
                        <a:ext cx="1850504" cy="1561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8143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Financial report  and approval of the accounts 2018</a:t>
            </a:r>
            <a:r>
              <a:rPr lang="en-US" sz="2400" dirty="0">
                <a:latin typeface="Calibri"/>
                <a:ea typeface="Times New Roman"/>
                <a:cs typeface="Times New Roman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15</a:t>
            </a:fld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2C6E0B7-3D3F-4601-9C48-7EC172A38F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276069"/>
              </p:ext>
            </p:extLst>
          </p:nvPr>
        </p:nvGraphicFramePr>
        <p:xfrm>
          <a:off x="3491880" y="2132856"/>
          <a:ext cx="1800200" cy="1587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Acrobat Document" showAsIcon="1" r:id="rId3" imgW="914400" imgH="806400" progId="AcroExch.Document.DC">
                  <p:embed/>
                </p:oleObj>
              </mc:Choice>
              <mc:Fallback>
                <p:oleObj name="Acrobat Document" showAsIcon="1" r:id="rId3" imgW="914400" imgH="806400" progId="AcroExch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2C6E0B7-3D3F-4601-9C48-7EC172A38F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1880" y="2132856"/>
                        <a:ext cx="1800200" cy="15876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1723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400" dirty="0">
                <a:latin typeface="Calibri"/>
                <a:ea typeface="Times New Roman"/>
                <a:cs typeface="Times New Roman"/>
              </a:rPr>
              <a:t>Financial report  and approval of the accounts 2018</a:t>
            </a:r>
            <a:r>
              <a:rPr lang="en-US" sz="2800" dirty="0">
                <a:latin typeface="Calibri"/>
                <a:ea typeface="Times New Roman"/>
                <a:cs typeface="Times New Roman"/>
              </a:rPr>
              <a:t> </a:t>
            </a:r>
            <a:endParaRPr lang="en-GB" sz="2400" dirty="0">
              <a:latin typeface="Times New Roman"/>
              <a:ea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16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D4B8E0-2FAB-49DB-9E25-E7EFE26D2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481" y="742471"/>
            <a:ext cx="5350569" cy="597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04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Discharge of Board members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17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Voting on discharge of Board members, based on information presented on 2018</a:t>
            </a:r>
          </a:p>
        </p:txBody>
      </p:sp>
    </p:spTree>
    <p:extLst>
      <p:ext uri="{BB962C8B-B14F-4D97-AF65-F5344CB8AC3E}">
        <p14:creationId xmlns:p14="http://schemas.microsoft.com/office/powerpoint/2010/main" val="1423720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>
                <a:latin typeface="Calibri"/>
                <a:ea typeface="Times New Roman"/>
                <a:cs typeface="Times New Roman"/>
              </a:rPr>
              <a:t>Approval of Budget 2019 as proposed by the Board</a:t>
            </a:r>
            <a:endParaRPr lang="en-GB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18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92F810-CAB3-45EF-920C-A23783793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49" y="836712"/>
            <a:ext cx="6173755" cy="524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08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Memberships and revocation and nomination of Board members	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19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New representatives:</a:t>
            </a:r>
          </a:p>
          <a:p>
            <a:pPr lvl="1"/>
            <a:r>
              <a:rPr lang="fr-BE" dirty="0"/>
              <a:t>Bekaert: Geert Van Haver -&gt; Veerle Van Wassenhove</a:t>
            </a:r>
            <a:endParaRPr lang="en-GB" dirty="0"/>
          </a:p>
          <a:p>
            <a:pPr lvl="1"/>
            <a:r>
              <a:rPr lang="en-GB" dirty="0"/>
              <a:t>Solvay:  Thierry Collard → Ludovic Odoni</a:t>
            </a:r>
          </a:p>
          <a:p>
            <a:pPr lvl="1"/>
            <a:r>
              <a:rPr lang="en-GB" dirty="0"/>
              <a:t>UCB : Simon </a:t>
            </a:r>
            <a:r>
              <a:rPr lang="en-GB" dirty="0" err="1"/>
              <a:t>Dresse</a:t>
            </a:r>
            <a:r>
              <a:rPr lang="en-GB" dirty="0"/>
              <a:t>→ Benoît Kenda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883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Vice Chairman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1B27-2C3C-49B4-98AD-9012C0A5E16A}" type="slidenum">
              <a:rPr lang="fr-FR" smtClean="0"/>
              <a:pPr>
                <a:defRPr/>
              </a:pPr>
              <a:t>20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9552" y="1340768"/>
            <a:ext cx="7772400" cy="4032250"/>
          </a:xfrm>
        </p:spPr>
        <p:txBody>
          <a:bodyPr/>
          <a:lstStyle/>
          <a:p>
            <a:r>
              <a:rPr lang="fr-BE" dirty="0"/>
              <a:t>Vice Chairman : </a:t>
            </a:r>
            <a:r>
              <a:rPr lang="fr-BE" dirty="0" err="1"/>
              <a:t>proposal</a:t>
            </a:r>
            <a:r>
              <a:rPr lang="fr-BE" dirty="0"/>
              <a:t> to </a:t>
            </a:r>
            <a:r>
              <a:rPr lang="fr-BE" dirty="0" err="1"/>
              <a:t>nominate</a:t>
            </a:r>
            <a:r>
              <a:rPr lang="fr-BE" dirty="0"/>
              <a:t> Marc Foguenne (</a:t>
            </a:r>
            <a:r>
              <a:rPr lang="fr-BE" dirty="0" err="1"/>
              <a:t>starting</a:t>
            </a:r>
            <a:r>
              <a:rPr lang="fr-BE" dirty="0"/>
              <a:t> </a:t>
            </a:r>
            <a:r>
              <a:rPr lang="fr-BE" dirty="0" err="1"/>
              <a:t>from</a:t>
            </a:r>
            <a:r>
              <a:rPr lang="fr-BE" dirty="0"/>
              <a:t> May 8th, 2019 for a </a:t>
            </a:r>
            <a:r>
              <a:rPr lang="fr-BE" dirty="0" err="1"/>
              <a:t>period</a:t>
            </a:r>
            <a:r>
              <a:rPr lang="fr-BE" dirty="0"/>
              <a:t> of 3 </a:t>
            </a:r>
            <a:r>
              <a:rPr lang="fr-BE" dirty="0" err="1"/>
              <a:t>years</a:t>
            </a:r>
            <a:r>
              <a:rPr lang="fr-BE" dirty="0"/>
              <a:t>).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8831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NET_PPT_Temp_Arial_Macro_Free_v52">
  <a:themeElements>
    <a:clrScheme name="Nokia Master Theme">
      <a:dk1>
        <a:srgbClr val="124191"/>
      </a:dk1>
      <a:lt1>
        <a:srgbClr val="FFFFFF"/>
      </a:lt1>
      <a:dk2>
        <a:srgbClr val="FFFFFF"/>
      </a:dk2>
      <a:lt2>
        <a:srgbClr val="68717A"/>
      </a:lt2>
      <a:accent1>
        <a:srgbClr val="00C9FF"/>
      </a:accent1>
      <a:accent2>
        <a:srgbClr val="00C9FF"/>
      </a:accent2>
      <a:accent3>
        <a:srgbClr val="00C9FF"/>
      </a:accent3>
      <a:accent4>
        <a:srgbClr val="A8BBC0"/>
      </a:accent4>
      <a:accent5>
        <a:srgbClr val="A8BBC0"/>
      </a:accent5>
      <a:accent6>
        <a:srgbClr val="D8D9DA"/>
      </a:accent6>
      <a:hlink>
        <a:srgbClr val="124191"/>
      </a:hlink>
      <a:folHlink>
        <a:srgbClr val="124191"/>
      </a:folHlink>
    </a:clrScheme>
    <a:fontScheme name="Nokia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tIns="90000" bIns="90000" rtlCol="0" anchor="t" anchorCtr="0"/>
      <a:lstStyle>
        <a:defPPr algn="ctr" fontAlgn="auto">
          <a:spcBef>
            <a:spcPts val="0"/>
          </a:spcBef>
          <a:spcAft>
            <a:spcPts val="0"/>
          </a:spcAft>
          <a:defRPr dirty="0" smtClean="0">
            <a:solidFill>
              <a:schemeClr val="accent4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accent3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okia-2015-Template.potx" id="{4BAC657E-A5A5-4BA9-9C78-5A91D77BA17C}" vid="{C6EA2406-D0E6-4A75-865C-5BBB8969DAD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12526</TotalTime>
  <Words>753</Words>
  <Application>Microsoft Office PowerPoint</Application>
  <PresentationFormat>On-screen Show (4:3)</PresentationFormat>
  <Paragraphs>131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Lucida Grande</vt:lpstr>
      <vt:lpstr>Times New Roman</vt:lpstr>
      <vt:lpstr>Modèle par défaut</vt:lpstr>
      <vt:lpstr>NET_PPT_Temp_Arial_Macro_Free_v52</vt:lpstr>
      <vt:lpstr>think-cell Slide</vt:lpstr>
      <vt:lpstr>PDF</vt:lpstr>
      <vt:lpstr>Acrobat Document</vt:lpstr>
      <vt:lpstr>May 8th 2019  12.00pm BiR&amp;D Board meeting Bluepoint Brussels</vt:lpstr>
      <vt:lpstr>Agenda </vt:lpstr>
      <vt:lpstr>1. Antitrust declaration</vt:lpstr>
      <vt:lpstr>2. Approval of the Minutes of the Board Meeting of 03/04</vt:lpstr>
      <vt:lpstr>3. Financials – 2018 &amp; 2019</vt:lpstr>
      <vt:lpstr>3. Financials – 2018 &amp; 2019</vt:lpstr>
      <vt:lpstr>4. Feedback IMU event</vt:lpstr>
      <vt:lpstr>5. PhD awards</vt:lpstr>
      <vt:lpstr>6. Next meetings / seminars</vt:lpstr>
      <vt:lpstr>7. Targeted new members</vt:lpstr>
      <vt:lpstr>8. Miscellaneaous</vt:lpstr>
      <vt:lpstr>May 8th 2019  1pm BiR&amp;D General Assembly Bluepoint Brussels</vt:lpstr>
      <vt:lpstr>Agenda </vt:lpstr>
      <vt:lpstr>Approval of the Minutes of the General Assembly  of 9 May 2018 </vt:lpstr>
      <vt:lpstr>Financial report  and approval of the accounts 2018 </vt:lpstr>
      <vt:lpstr>Financial report  and approval of the accounts 2018 </vt:lpstr>
      <vt:lpstr>Discharge of Board members</vt:lpstr>
      <vt:lpstr>Approval of Budget 2019 as proposed by the Board</vt:lpstr>
      <vt:lpstr>Memberships and revocation and nomination of Board members  </vt:lpstr>
      <vt:lpstr>Vice Chairman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LOUIS DE WACHTER</dc:creator>
  <cp:lastModifiedBy>karin kohnenmergen</cp:lastModifiedBy>
  <cp:revision>624</cp:revision>
  <cp:lastPrinted>2019-04-29T14:39:00Z</cp:lastPrinted>
  <dcterms:created xsi:type="dcterms:W3CDTF">2012-08-17T09:05:00Z</dcterms:created>
  <dcterms:modified xsi:type="dcterms:W3CDTF">2019-05-10T14:19:47Z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