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99" r:id="rId2"/>
    <p:sldId id="284" r:id="rId3"/>
    <p:sldId id="312" r:id="rId4"/>
    <p:sldId id="357" r:id="rId5"/>
    <p:sldId id="358" r:id="rId6"/>
    <p:sldId id="359" r:id="rId7"/>
    <p:sldId id="360" r:id="rId8"/>
    <p:sldId id="361" r:id="rId9"/>
    <p:sldId id="362" r:id="rId10"/>
    <p:sldId id="363" r:id="rId11"/>
    <p:sldId id="356" r:id="rId12"/>
    <p:sldId id="355" r:id="rId13"/>
    <p:sldId id="365" r:id="rId14"/>
    <p:sldId id="368" r:id="rId15"/>
    <p:sldId id="369" r:id="rId16"/>
    <p:sldId id="328" r:id="rId17"/>
    <p:sldId id="378" r:id="rId18"/>
    <p:sldId id="371" r:id="rId19"/>
    <p:sldId id="370" r:id="rId20"/>
    <p:sldId id="372" r:id="rId21"/>
  </p:sldIdLst>
  <p:sldSz cx="9144000" cy="6858000" type="screen4x3"/>
  <p:notesSz cx="6794500" cy="9906000"/>
  <p:defaultTextStyle>
    <a:defPPr>
      <a:defRPr lang="nl-B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DAE8"/>
    <a:srgbClr val="CED4FE"/>
    <a:srgbClr val="CE0000"/>
    <a:srgbClr val="FFFFFF"/>
    <a:srgbClr val="00A4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15" autoAdjust="0"/>
    <p:restoredTop sz="92636" autoAdjust="0"/>
  </p:normalViewPr>
  <p:slideViewPr>
    <p:cSldViewPr>
      <p:cViewPr>
        <p:scale>
          <a:sx n="80" d="100"/>
          <a:sy n="80" d="100"/>
        </p:scale>
        <p:origin x="-170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5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76" d="100"/>
          <a:sy n="176" d="100"/>
        </p:scale>
        <p:origin x="-234" y="6768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055A518-E8F2-40D3-964C-5175C8AC64C9}" type="datetimeFigureOut">
              <a:rPr lang="es-ES"/>
              <a:pPr>
                <a:defRPr/>
              </a:pPr>
              <a:t>14/12/2016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52D17D0-C18A-4C8C-B0BD-8551B1B53ED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42912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6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9BC312A-F9FD-4E58-A843-CBEDC11AD3BC}" type="datetimeFigureOut">
              <a:rPr lang="en-US"/>
              <a:pPr>
                <a:defRPr/>
              </a:pPr>
              <a:t>12/14/2016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6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0FC6505-7906-4D2B-8CD4-0F4820C68D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60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BE" dirty="0" err="1" smtClean="0"/>
              <a:t>BiR</a:t>
            </a:r>
            <a:r>
              <a:rPr lang="nl-BE" dirty="0" smtClean="0"/>
              <a:t>&amp;D was </a:t>
            </a:r>
            <a:r>
              <a:rPr lang="nl-BE" dirty="0" err="1" smtClean="0"/>
              <a:t>created</a:t>
            </a:r>
            <a:r>
              <a:rPr lang="nl-BE" dirty="0" smtClean="0"/>
              <a:t> </a:t>
            </a:r>
            <a:r>
              <a:rPr lang="nl-BE" dirty="0" err="1" smtClean="0"/>
              <a:t>some</a:t>
            </a:r>
            <a:r>
              <a:rPr lang="nl-BE" dirty="0" smtClean="0"/>
              <a:t> 7 – 8 </a:t>
            </a:r>
            <a:r>
              <a:rPr lang="nl-BE" dirty="0" err="1" smtClean="0"/>
              <a:t>years</a:t>
            </a:r>
            <a:r>
              <a:rPr lang="nl-BE" dirty="0" smtClean="0"/>
              <a:t> </a:t>
            </a:r>
            <a:r>
              <a:rPr lang="nl-BE" dirty="0" err="1" smtClean="0"/>
              <a:t>ago</a:t>
            </a:r>
            <a:r>
              <a:rPr lang="nl-BE" dirty="0" smtClean="0"/>
              <a:t>.</a:t>
            </a:r>
            <a:r>
              <a:rPr lang="nl-BE" baseline="0" dirty="0" smtClean="0"/>
              <a:t> Prins Philippe Foundation was the </a:t>
            </a:r>
            <a:r>
              <a:rPr lang="nl-BE" baseline="0" dirty="0" err="1" smtClean="0"/>
              <a:t>stimulating</a:t>
            </a:r>
            <a:r>
              <a:rPr lang="nl-BE" baseline="0" dirty="0" smtClean="0"/>
              <a:t> </a:t>
            </a:r>
            <a:r>
              <a:rPr lang="nl-BE" baseline="0" dirty="0" err="1" smtClean="0"/>
              <a:t>force</a:t>
            </a:r>
            <a:r>
              <a:rPr lang="nl-BE" baseline="0" dirty="0" smtClean="0"/>
              <a:t>, </a:t>
            </a:r>
            <a:r>
              <a:rPr lang="nl-BE" baseline="0" dirty="0" err="1" smtClean="0"/>
              <a:t>together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with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some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leading</a:t>
            </a:r>
            <a:r>
              <a:rPr lang="nl-BE" baseline="0" dirty="0" smtClean="0"/>
              <a:t> international </a:t>
            </a:r>
            <a:r>
              <a:rPr lang="nl-BE" baseline="0" dirty="0" err="1" smtClean="0"/>
              <a:t>companies</a:t>
            </a:r>
            <a:r>
              <a:rPr lang="nl-BE" baseline="0" dirty="0" smtClean="0"/>
              <a:t> in Belgium.</a:t>
            </a:r>
          </a:p>
          <a:p>
            <a:pPr eaLnBrk="1" hangingPunct="1">
              <a:spcBef>
                <a:spcPct val="0"/>
              </a:spcBef>
            </a:pPr>
            <a:r>
              <a:rPr lang="nl-BE" baseline="0" dirty="0" smtClean="0"/>
              <a:t>In the </a:t>
            </a:r>
            <a:r>
              <a:rPr lang="nl-BE" baseline="0" dirty="0" err="1" smtClean="0"/>
              <a:t>mean</a:t>
            </a:r>
            <a:r>
              <a:rPr lang="nl-BE" baseline="0" dirty="0" smtClean="0"/>
              <a:t> time, </a:t>
            </a:r>
            <a:r>
              <a:rPr lang="nl-BE" baseline="0" dirty="0" err="1" smtClean="0"/>
              <a:t>BiR</a:t>
            </a:r>
            <a:r>
              <a:rPr lang="nl-BE" baseline="0" dirty="0" smtClean="0"/>
              <a:t>&amp;D </a:t>
            </a:r>
            <a:r>
              <a:rPr lang="nl-BE" baseline="0" dirty="0" err="1" smtClean="0"/>
              <a:t>did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grow</a:t>
            </a:r>
            <a:r>
              <a:rPr lang="nl-BE" baseline="0" dirty="0" smtClean="0"/>
              <a:t> to 21 </a:t>
            </a:r>
            <a:r>
              <a:rPr lang="nl-BE" baseline="0" dirty="0" err="1" smtClean="0"/>
              <a:t>industrial</a:t>
            </a:r>
            <a:r>
              <a:rPr lang="nl-BE" baseline="0" dirty="0" smtClean="0"/>
              <a:t> </a:t>
            </a:r>
            <a:r>
              <a:rPr lang="nl-BE" baseline="0" dirty="0" err="1" smtClean="0"/>
              <a:t>member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companies</a:t>
            </a:r>
            <a:r>
              <a:rPr lang="nl-BE" baseline="0" dirty="0" smtClean="0"/>
              <a:t>, </a:t>
            </a:r>
            <a:r>
              <a:rPr lang="nl-BE" baseline="0" dirty="0" err="1" smtClean="0"/>
              <a:t>representing</a:t>
            </a:r>
            <a:r>
              <a:rPr lang="nl-BE" baseline="0" dirty="0" smtClean="0"/>
              <a:t> different sectors. </a:t>
            </a:r>
            <a:r>
              <a:rPr lang="nl-BE" baseline="0" dirty="0" err="1" smtClean="0"/>
              <a:t>BiR</a:t>
            </a:r>
            <a:r>
              <a:rPr lang="nl-BE" baseline="0" dirty="0" smtClean="0"/>
              <a:t>&amp;D </a:t>
            </a:r>
            <a:r>
              <a:rPr lang="nl-BE" baseline="0" dirty="0" err="1" smtClean="0"/>
              <a:t>can</a:t>
            </a:r>
            <a:r>
              <a:rPr lang="nl-BE" baseline="0" dirty="0" smtClean="0"/>
              <a:t> </a:t>
            </a:r>
            <a:r>
              <a:rPr lang="nl-BE" baseline="0" dirty="0" err="1" smtClean="0"/>
              <a:t>count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on</a:t>
            </a:r>
            <a:r>
              <a:rPr lang="nl-BE" baseline="0" dirty="0" smtClean="0"/>
              <a:t> the support of 3 </a:t>
            </a:r>
            <a:r>
              <a:rPr lang="nl-BE" baseline="0" dirty="0" err="1" smtClean="0"/>
              <a:t>associated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members</a:t>
            </a:r>
            <a:r>
              <a:rPr lang="nl-BE" baseline="0" dirty="0" smtClean="0"/>
              <a:t> : </a:t>
            </a:r>
            <a:r>
              <a:rPr lang="nl-BE" baseline="0" dirty="0" err="1" smtClean="0"/>
              <a:t>Agoria</a:t>
            </a:r>
            <a:r>
              <a:rPr lang="nl-BE" baseline="0" dirty="0" smtClean="0"/>
              <a:t>, </a:t>
            </a:r>
            <a:r>
              <a:rPr lang="nl-BE" baseline="0" dirty="0" err="1" smtClean="0"/>
              <a:t>essenscia</a:t>
            </a:r>
            <a:r>
              <a:rPr lang="nl-BE" baseline="0" dirty="0" smtClean="0"/>
              <a:t> and GRD, </a:t>
            </a:r>
            <a:r>
              <a:rPr lang="nl-BE" baseline="0" dirty="0" err="1" smtClean="0"/>
              <a:t>who</a:t>
            </a:r>
            <a:r>
              <a:rPr lang="nl-BE" baseline="0" dirty="0" smtClean="0"/>
              <a:t> is a </a:t>
            </a:r>
            <a:r>
              <a:rPr lang="nl-BE" baseline="0" dirty="0" err="1" smtClean="0"/>
              <a:t>new</a:t>
            </a:r>
            <a:r>
              <a:rPr lang="nl-BE" baseline="0" dirty="0" smtClean="0"/>
              <a:t> partner </a:t>
            </a:r>
            <a:r>
              <a:rPr lang="nl-BE" baseline="0" dirty="0" err="1" smtClean="0"/>
              <a:t>since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recently</a:t>
            </a:r>
            <a:r>
              <a:rPr lang="nl-BE" baseline="0" dirty="0" smtClean="0"/>
              <a:t>. </a:t>
            </a:r>
            <a:endParaRPr lang="en-US" dirty="0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A152E0-CBAB-4979-9CED-F7E879CEDC12}" type="slidenum">
              <a:rPr 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Arial" charset="0"/>
              </a:defRPr>
            </a:lvl1pPr>
            <a:lvl2pPr marL="775309" indent="-298195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Arial" charset="0"/>
              </a:defRPr>
            </a:lvl2pPr>
            <a:lvl3pPr marL="1192784" indent="-238557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Arial" charset="0"/>
              </a:defRPr>
            </a:lvl3pPr>
            <a:lvl4pPr marL="1669897" indent="-238557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Arial" charset="0"/>
              </a:defRPr>
            </a:lvl4pPr>
            <a:lvl5pPr marL="2147010" indent="-238557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Arial" charset="0"/>
              </a:defRPr>
            </a:lvl5pPr>
            <a:lvl6pPr marL="2624123" indent="-23855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charset="0"/>
              </a:defRPr>
            </a:lvl6pPr>
            <a:lvl7pPr marL="3101237" indent="-23855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charset="0"/>
              </a:defRPr>
            </a:lvl7pPr>
            <a:lvl8pPr marL="3578350" indent="-23855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charset="0"/>
              </a:defRPr>
            </a:lvl8pPr>
            <a:lvl9pPr marL="4055463" indent="-23855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9273EDA-D71D-499F-B4E7-A58E16C152C8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dirty="0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8" descr="Title master area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3429000"/>
            <a:ext cx="8426450" cy="301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5" descr="Title master log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838200"/>
            <a:ext cx="3140075" cy="184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3"/>
          <p:cNvSpPr txBox="1">
            <a:spLocks noChangeArrowheads="1"/>
          </p:cNvSpPr>
          <p:nvPr userDrawn="1"/>
        </p:nvSpPr>
        <p:spPr bwMode="auto">
          <a:xfrm>
            <a:off x="381000" y="3733800"/>
            <a:ext cx="838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endParaRPr lang="nl-BE">
              <a:cs typeface="+mn-cs"/>
            </a:endParaRPr>
          </a:p>
        </p:txBody>
      </p:sp>
      <p:sp>
        <p:nvSpPr>
          <p:cNvPr id="35869" name="Rectangle 29"/>
          <p:cNvSpPr>
            <a:spLocks noGrp="1" noChangeArrowheads="1"/>
          </p:cNvSpPr>
          <p:nvPr>
            <p:ph type="ctrTitle"/>
          </p:nvPr>
        </p:nvSpPr>
        <p:spPr>
          <a:xfrm>
            <a:off x="381000" y="4876800"/>
            <a:ext cx="8382000" cy="1143000"/>
          </a:xfrm>
        </p:spPr>
        <p:txBody>
          <a:bodyPr anchor="t"/>
          <a:lstStyle>
            <a:lvl1pPr algn="ctr">
              <a:defRPr sz="4400"/>
            </a:lvl1pPr>
          </a:lstStyle>
          <a:p>
            <a:pPr lvl="0"/>
            <a:r>
              <a:rPr lang="fr-FR" noProof="0" smtClean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944783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439862" y="6245225"/>
            <a:ext cx="1691977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December 14th, 2016</a:t>
            </a:r>
            <a:endParaRPr lang="fr-F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372200" y="6237312"/>
            <a:ext cx="6477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6A1B27-2C3C-49B4-98AD-9012C0A5E16A}" type="slidenum">
              <a:rPr lang="fr-FR" smtClean="0"/>
              <a:pPr>
                <a:defRPr/>
              </a:pPr>
              <a:t>‹#›</a:t>
            </a:fld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583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921AEA-465C-4EE9-8EDC-ECA4106CA119}" type="slidenum">
              <a:rPr lang="fr-FR"/>
              <a:pPr>
                <a:defRPr/>
              </a:pPr>
              <a:t>‹#›</a:t>
            </a:fld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489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412875"/>
            <a:ext cx="3810000" cy="4032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412875"/>
            <a:ext cx="3810000" cy="4032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December 14th, 2016</a:t>
            </a:r>
            <a:endParaRPr lang="fr-FR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BiR&amp;D Annual Seminar 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984A97-A803-402B-BF17-19AD1E2D77F9}" type="slidenum">
              <a:rPr lang="fr-FR"/>
              <a:pPr>
                <a:defRPr/>
              </a:pPr>
              <a:t>‹#›</a:t>
            </a:fld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431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December 14th, 2016</a:t>
            </a:r>
            <a:endParaRPr lang="fr-FR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BiR&amp;D Annual Seminar 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AE3C86-8091-475D-B40A-D85B25CCD3A9}" type="slidenum">
              <a:rPr lang="fr-FR"/>
              <a:pPr>
                <a:defRPr/>
              </a:pPr>
              <a:t>‹#›</a:t>
            </a:fld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745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December 14th, 2016</a:t>
            </a:r>
            <a:endParaRPr lang="fr-F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DE4CC-41DE-4AAD-9AEE-B6C313F0B968}" type="slidenum">
              <a:rPr lang="fr-FR"/>
              <a:pPr>
                <a:defRPr/>
              </a:pPr>
              <a:t>‹#›</a:t>
            </a:fld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74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December 14th, 2016</a:t>
            </a:r>
            <a:endParaRPr lang="fr-FR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6F3B0-18AE-4F47-A7A3-1F0E60EC19A4}" type="slidenum">
              <a:rPr lang="fr-FR"/>
              <a:pPr>
                <a:defRPr/>
              </a:pPr>
              <a:t>‹#›</a:t>
            </a:fld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84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December 14th, 2016</a:t>
            </a:r>
            <a:endParaRPr lang="fr-FR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BiR&amp;D Annual Seminar 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3B8FC-9A01-45D6-9ED2-D8AD41F2DE5B}" type="slidenum">
              <a:rPr lang="fr-FR"/>
              <a:pPr>
                <a:defRPr/>
              </a:pPr>
              <a:t>‹#›</a:t>
            </a:fld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123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December 14th, 2016</a:t>
            </a:r>
            <a:endParaRPr lang="fr-FR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BiR&amp;D Annual Seminar 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88A369-492E-4A7C-B942-E138A948451C}" type="slidenum">
              <a:rPr lang="fr-FR"/>
              <a:pPr>
                <a:defRPr/>
              </a:pPr>
              <a:t>‹#›</a:t>
            </a:fld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422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December 14th, 2016</a:t>
            </a:r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BiR&amp;D Annual Seminar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01EA5F-D15D-47F7-8EA7-61150C64C153}" type="slidenum">
              <a:rPr lang="fr-FR"/>
              <a:pPr>
                <a:defRPr/>
              </a:pPr>
              <a:t>‹#›</a:t>
            </a:fld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929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28600"/>
            <a:ext cx="1943100" cy="5216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28600"/>
            <a:ext cx="5676900" cy="5216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December 14th, 2016</a:t>
            </a:r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BiR&amp;D Annual Seminar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2652A-FD0A-47B4-9185-E7FC9A4C0F06}" type="slidenum">
              <a:rPr lang="fr-FR"/>
              <a:pPr>
                <a:defRPr/>
              </a:pPr>
              <a:t>‹#›</a:t>
            </a:fld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648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rgbClr val="4D4F5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 marL="720725" indent="-276225">
              <a:buFont typeface="Arial" pitchFamily="34" charset="0"/>
              <a:buChar char="•"/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2411760" y="5733256"/>
            <a:ext cx="5760640" cy="2893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100" i="1"/>
            </a:lvl1pPr>
          </a:lstStyle>
          <a:p>
            <a:pPr lvl="0"/>
            <a:r>
              <a:rPr lang="en-US" dirty="0" smtClean="0"/>
              <a:t>Click to edit Footnote</a:t>
            </a:r>
            <a:endParaRPr lang="nl-BE" dirty="0"/>
          </a:p>
        </p:txBody>
      </p:sp>
      <p:sp>
        <p:nvSpPr>
          <p:cNvPr id="11" name="Date Placeholder 13"/>
          <p:cNvSpPr>
            <a:spLocks noGrp="1"/>
          </p:cNvSpPr>
          <p:nvPr>
            <p:ph type="dt" sz="half" idx="29"/>
          </p:nvPr>
        </p:nvSpPr>
        <p:spPr>
          <a:xfrm>
            <a:off x="1403648" y="6351019"/>
            <a:ext cx="1152128" cy="365125"/>
          </a:xfrm>
        </p:spPr>
        <p:txBody>
          <a:bodyPr anchor="ctr"/>
          <a:lstStyle/>
          <a:p>
            <a:r>
              <a:rPr lang="en-US" dirty="0" smtClean="0"/>
              <a:t>14/12/2016</a:t>
            </a:r>
            <a:endParaRPr lang="nl-BE" dirty="0"/>
          </a:p>
        </p:txBody>
      </p:sp>
      <p:sp>
        <p:nvSpPr>
          <p:cNvPr id="12" name="Footer Placeholder 14"/>
          <p:cNvSpPr>
            <a:spLocks noGrp="1"/>
          </p:cNvSpPr>
          <p:nvPr>
            <p:ph type="ftr" sz="quarter" idx="30"/>
          </p:nvPr>
        </p:nvSpPr>
        <p:spPr>
          <a:xfrm>
            <a:off x="2627784" y="6356350"/>
            <a:ext cx="5400600" cy="365125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pPr algn="ctr"/>
            <a:endParaRPr lang="nl-BE" dirty="0"/>
          </a:p>
        </p:txBody>
      </p:sp>
      <p:sp>
        <p:nvSpPr>
          <p:cNvPr id="13" name="Slide Number Placeholder 15"/>
          <p:cNvSpPr>
            <a:spLocks noGrp="1"/>
          </p:cNvSpPr>
          <p:nvPr>
            <p:ph type="sldNum" sz="quarter" idx="31"/>
          </p:nvPr>
        </p:nvSpPr>
        <p:spPr>
          <a:xfrm>
            <a:off x="8100392" y="6356350"/>
            <a:ext cx="936104" cy="365125"/>
          </a:xfrm>
        </p:spPr>
        <p:txBody>
          <a:bodyPr anchor="ctr"/>
          <a:lstStyle/>
          <a:p>
            <a:pPr algn="r"/>
            <a:fld id="{7C7B9C27-4CA6-4AD8-AD8B-C356774D79CC}" type="slidenum">
              <a:rPr lang="nl-BE" smtClean="0"/>
              <a:pPr algn="r"/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873863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3" descr="Title bar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463"/>
            <a:ext cx="856138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412875"/>
            <a:ext cx="7772400" cy="403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75656" y="6248400"/>
            <a:ext cx="1547936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98ABBA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December14th, 2015</a:t>
            </a:r>
            <a:endParaRPr lang="fr-FR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2280" y="6265118"/>
            <a:ext cx="6477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98ABBA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7644640-E8F9-45F8-9629-2BB61258695E}" type="slidenum">
              <a:rPr lang="fr-FR"/>
              <a:pPr>
                <a:defRPr/>
              </a:pPr>
              <a:t>‹#›</a:t>
            </a:fld>
            <a:endParaRPr lang="fr-FR">
              <a:solidFill>
                <a:schemeClr val="tx1"/>
              </a:solidFill>
            </a:endParaRPr>
          </a:p>
        </p:txBody>
      </p:sp>
      <p:sp>
        <p:nvSpPr>
          <p:cNvPr id="1031" name="Line 14"/>
          <p:cNvSpPr>
            <a:spLocks noChangeShapeType="1"/>
          </p:cNvSpPr>
          <p:nvPr userDrawn="1"/>
        </p:nvSpPr>
        <p:spPr bwMode="auto">
          <a:xfrm>
            <a:off x="287338" y="6237288"/>
            <a:ext cx="7485062" cy="11112"/>
          </a:xfrm>
          <a:prstGeom prst="line">
            <a:avLst/>
          </a:prstGeom>
          <a:noFill/>
          <a:ln w="12700">
            <a:solidFill>
              <a:srgbClr val="98ABB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032" name="Picture 22" descr="Footer logo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6096000"/>
            <a:ext cx="96837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228600"/>
            <a:ext cx="7478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8" r:id="rId12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3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3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3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3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3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3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3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3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300">
          <a:solidFill>
            <a:schemeClr val="bg1"/>
          </a:solidFill>
          <a:latin typeface="Arial" charset="0"/>
        </a:defRPr>
      </a:lvl9pPr>
    </p:titleStyle>
    <p:bodyStyle>
      <a:lvl1pPr marL="536575" indent="-536575" algn="l" rtl="0" eaLnBrk="0" fontAlgn="base" hangingPunct="0">
        <a:spcBef>
          <a:spcPct val="20000"/>
        </a:spcBef>
        <a:spcAft>
          <a:spcPct val="0"/>
        </a:spcAft>
        <a:buSzPct val="75000"/>
        <a:buBlip>
          <a:blip r:embed="rId16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1163638" indent="-447675" algn="l" rtl="0" eaLnBrk="0" fontAlgn="base" hangingPunct="0">
        <a:spcBef>
          <a:spcPct val="20000"/>
        </a:spcBef>
        <a:spcAft>
          <a:spcPct val="0"/>
        </a:spcAft>
        <a:buSzPct val="75000"/>
        <a:buBlip>
          <a:blip r:embed="rId17"/>
        </a:buBlip>
        <a:defRPr sz="2000">
          <a:solidFill>
            <a:schemeClr val="tx1"/>
          </a:solidFill>
          <a:latin typeface="+mn-lt"/>
        </a:defRPr>
      </a:lvl2pPr>
      <a:lvl3pPr marL="1700213" indent="-357188" algn="l" rtl="0" eaLnBrk="0" fontAlgn="base" hangingPunct="0">
        <a:spcBef>
          <a:spcPct val="20000"/>
        </a:spcBef>
        <a:spcAft>
          <a:spcPct val="0"/>
        </a:spcAft>
        <a:buSzPct val="50000"/>
        <a:buBlip>
          <a:blip r:embed="rId18"/>
        </a:buBlip>
        <a:defRPr>
          <a:solidFill>
            <a:schemeClr val="tx1"/>
          </a:solidFill>
          <a:latin typeface="+mn-lt"/>
        </a:defRPr>
      </a:lvl3pPr>
      <a:lvl4pPr marL="2108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516188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973388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3430588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887788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4344988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395288" y="3501008"/>
            <a:ext cx="8382000" cy="1718692"/>
          </a:xfrm>
        </p:spPr>
        <p:txBody>
          <a:bodyPr/>
          <a:lstStyle/>
          <a:p>
            <a:r>
              <a:rPr lang="fr-BE" sz="4000" dirty="0" smtClean="0"/>
              <a:t>14 </a:t>
            </a:r>
            <a:r>
              <a:rPr lang="fr-BE" sz="4000" dirty="0" err="1" smtClean="0"/>
              <a:t>December</a:t>
            </a:r>
            <a:r>
              <a:rPr lang="fr-BE" sz="4000" dirty="0" smtClean="0"/>
              <a:t> 2016</a:t>
            </a:r>
            <a:br>
              <a:rPr lang="fr-BE" sz="4000" dirty="0" smtClean="0"/>
            </a:br>
            <a:r>
              <a:rPr lang="fr-BE" sz="4000" dirty="0" smtClean="0"/>
              <a:t>2:00 – 5.00 pm</a:t>
            </a:r>
            <a:r>
              <a:rPr lang="fr-BE" sz="4000" dirty="0"/>
              <a:t/>
            </a:r>
            <a:br>
              <a:rPr lang="fr-BE" sz="4000" dirty="0"/>
            </a:br>
            <a:r>
              <a:rPr lang="fr-BE" sz="4000" dirty="0" smtClean="0"/>
              <a:t>BiR&amp;D Board Meeting</a:t>
            </a:r>
            <a:br>
              <a:rPr lang="fr-BE" sz="4000" dirty="0" smtClean="0"/>
            </a:br>
            <a:r>
              <a:rPr lang="fr-BE" sz="2400" dirty="0" err="1" smtClean="0"/>
              <a:t>Agoria</a:t>
            </a:r>
            <a:r>
              <a:rPr lang="fr-BE" sz="2400" dirty="0" smtClean="0"/>
              <a:t> Liège (</a:t>
            </a:r>
            <a:r>
              <a:rPr lang="fr-BE" sz="2400" dirty="0" err="1" smtClean="0"/>
              <a:t>hosted</a:t>
            </a:r>
            <a:r>
              <a:rPr lang="fr-BE" sz="2400" dirty="0" smtClean="0"/>
              <a:t> by </a:t>
            </a:r>
            <a:r>
              <a:rPr lang="fr-BE" sz="2400" dirty="0" err="1" smtClean="0"/>
              <a:t>Magotteaux</a:t>
            </a:r>
            <a:r>
              <a:rPr lang="fr-BE" sz="2400" dirty="0" smtClean="0"/>
              <a:t>)</a:t>
            </a:r>
            <a:endParaRPr lang="en-US" sz="2400" dirty="0" smtClean="0"/>
          </a:p>
        </p:txBody>
      </p:sp>
      <p:sp>
        <p:nvSpPr>
          <p:cNvPr id="4099" name="Title 1"/>
          <p:cNvSpPr txBox="1">
            <a:spLocks/>
          </p:cNvSpPr>
          <p:nvPr/>
        </p:nvSpPr>
        <p:spPr bwMode="auto">
          <a:xfrm>
            <a:off x="611560" y="5301208"/>
            <a:ext cx="324008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fr-BE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100" name="Title 1"/>
          <p:cNvSpPr txBox="1">
            <a:spLocks/>
          </p:cNvSpPr>
          <p:nvPr/>
        </p:nvSpPr>
        <p:spPr bwMode="auto">
          <a:xfrm>
            <a:off x="5579243" y="6075040"/>
            <a:ext cx="3097213" cy="594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endParaRPr lang="fr-BE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1127125" y="0"/>
            <a:ext cx="8016875" cy="935038"/>
          </a:xfrm>
        </p:spPr>
        <p:txBody>
          <a:bodyPr/>
          <a:lstStyle/>
          <a:p>
            <a:r>
              <a:rPr lang="fr-BE" dirty="0"/>
              <a:t>V</a:t>
            </a:r>
            <a:r>
              <a:rPr lang="fr-BE" dirty="0" smtClean="0"/>
              <a:t>enue</a:t>
            </a:r>
            <a:endParaRPr lang="en-US" dirty="0" smtClean="0"/>
          </a:p>
        </p:txBody>
      </p:sp>
      <p:sp>
        <p:nvSpPr>
          <p:cNvPr id="19458" name="AutoShape 2" descr="Afbeeldingsresultaat voor agfa gevaert"/>
          <p:cNvSpPr>
            <a:spLocks noChangeAspect="1" noChangeArrowheads="1"/>
          </p:cNvSpPr>
          <p:nvPr/>
        </p:nvSpPr>
        <p:spPr bwMode="auto">
          <a:xfrm>
            <a:off x="155575" y="-166688"/>
            <a:ext cx="1438275" cy="3524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2" name="AutoShape 6" descr="Afbeeldingsresultaat voor logo ab inbev"/>
          <p:cNvSpPr>
            <a:spLocks noChangeAspect="1" noChangeArrowheads="1"/>
          </p:cNvSpPr>
          <p:nvPr/>
        </p:nvSpPr>
        <p:spPr bwMode="auto">
          <a:xfrm>
            <a:off x="155575" y="-280988"/>
            <a:ext cx="1381125" cy="5905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11560" y="908720"/>
            <a:ext cx="7772400" cy="489644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fr-FR" dirty="0" err="1"/>
              <a:t>Agoria</a:t>
            </a:r>
            <a:r>
              <a:rPr lang="fr-FR" dirty="0"/>
              <a:t> Building Liège, Bd Emile De </a:t>
            </a:r>
            <a:r>
              <a:rPr lang="fr-FR" dirty="0" err="1"/>
              <a:t>Laveleye</a:t>
            </a:r>
            <a:r>
              <a:rPr lang="fr-FR" dirty="0"/>
              <a:t> 191 4020 </a:t>
            </a:r>
            <a:r>
              <a:rPr lang="fr-FR" dirty="0" smtClean="0"/>
              <a:t>LIEGE – </a:t>
            </a:r>
            <a:r>
              <a:rPr lang="fr-FR" dirty="0" err="1" smtClean="0"/>
              <a:t>hosted</a:t>
            </a:r>
            <a:r>
              <a:rPr lang="fr-FR" dirty="0" smtClean="0"/>
              <a:t> by </a:t>
            </a:r>
            <a:r>
              <a:rPr lang="fr-FR" dirty="0" err="1" smtClean="0"/>
              <a:t>Magotteaux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Board Meeting of 14 Dec 2016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692696"/>
            <a:ext cx="8928992" cy="5112568"/>
          </a:xfrm>
        </p:spPr>
        <p:txBody>
          <a:bodyPr/>
          <a:lstStyle/>
          <a:p>
            <a:r>
              <a:rPr lang="en-US" sz="2000" dirty="0" smtClean="0"/>
              <a:t>Anti-trust declaration</a:t>
            </a:r>
          </a:p>
          <a:p>
            <a:r>
              <a:rPr lang="en-US" sz="2000" dirty="0" smtClean="0"/>
              <a:t>Approval of minutes of board meeting of September</a:t>
            </a:r>
            <a:r>
              <a:rPr lang="en-US" sz="2000" dirty="0"/>
              <a:t> </a:t>
            </a:r>
            <a:r>
              <a:rPr lang="en-US" sz="2000" dirty="0" smtClean="0"/>
              <a:t>8, 2016</a:t>
            </a:r>
          </a:p>
          <a:p>
            <a:r>
              <a:rPr lang="en-US" sz="2000" dirty="0" smtClean="0"/>
              <a:t>Workgroups update</a:t>
            </a:r>
            <a:endParaRPr lang="en-US" dirty="0" smtClean="0"/>
          </a:p>
          <a:p>
            <a:pPr lvl="1"/>
            <a:r>
              <a:rPr lang="en-US" dirty="0" smtClean="0"/>
              <a:t>V.I.E.</a:t>
            </a:r>
          </a:p>
          <a:p>
            <a:pPr lvl="1"/>
            <a:r>
              <a:rPr lang="en-US" dirty="0" smtClean="0"/>
              <a:t>Communication/Marketing</a:t>
            </a:r>
          </a:p>
          <a:p>
            <a:pPr lvl="1"/>
            <a:r>
              <a:rPr lang="en-US" dirty="0" smtClean="0"/>
              <a:t>Open Innovation</a:t>
            </a:r>
          </a:p>
          <a:p>
            <a:pPr lvl="1"/>
            <a:r>
              <a:rPr lang="en-US" dirty="0" smtClean="0"/>
              <a:t>Strategy</a:t>
            </a:r>
          </a:p>
          <a:p>
            <a:pPr lvl="1"/>
            <a:r>
              <a:rPr lang="en-US" dirty="0" smtClean="0"/>
              <a:t>Charter</a:t>
            </a:r>
          </a:p>
          <a:p>
            <a:r>
              <a:rPr lang="fr-FR" sz="2000" dirty="0" smtClean="0"/>
              <a:t>PhD </a:t>
            </a:r>
            <a:r>
              <a:rPr lang="fr-FR" sz="2000" dirty="0" err="1" smtClean="0"/>
              <a:t>thesis</a:t>
            </a:r>
            <a:r>
              <a:rPr lang="fr-FR" sz="2000" dirty="0" smtClean="0"/>
              <a:t> </a:t>
            </a:r>
            <a:r>
              <a:rPr lang="fr-FR" sz="2000" dirty="0" err="1" smtClean="0"/>
              <a:t>award</a:t>
            </a:r>
            <a:r>
              <a:rPr lang="fr-FR" sz="2000" dirty="0"/>
              <a:t> </a:t>
            </a:r>
            <a:r>
              <a:rPr lang="fr-FR" sz="2000" dirty="0" smtClean="0"/>
              <a:t>2017: feedback</a:t>
            </a:r>
          </a:p>
          <a:p>
            <a:r>
              <a:rPr lang="en-GB" sz="2000" dirty="0" smtClean="0"/>
              <a:t>Follow </a:t>
            </a:r>
            <a:r>
              <a:rPr lang="en-GB" sz="2000" dirty="0"/>
              <a:t>up on following topics:</a:t>
            </a:r>
          </a:p>
          <a:p>
            <a:pPr lvl="1"/>
            <a:r>
              <a:rPr lang="en-GB" dirty="0" err="1" smtClean="0"/>
              <a:t>pwc</a:t>
            </a:r>
            <a:r>
              <a:rPr lang="en-GB" dirty="0" smtClean="0"/>
              <a:t> </a:t>
            </a:r>
            <a:r>
              <a:rPr lang="en-GB" dirty="0"/>
              <a:t>study and next </a:t>
            </a:r>
            <a:r>
              <a:rPr lang="en-GB" dirty="0" smtClean="0"/>
              <a:t>steps</a:t>
            </a:r>
          </a:p>
          <a:p>
            <a:pPr lvl="1"/>
            <a:r>
              <a:rPr lang="en-GB" dirty="0" smtClean="0"/>
              <a:t>R&amp;D management Software</a:t>
            </a:r>
          </a:p>
          <a:p>
            <a:pPr lvl="1"/>
            <a:r>
              <a:rPr lang="en-GB" sz="2000" dirty="0" smtClean="0"/>
              <a:t>Efficiency KPI’s</a:t>
            </a:r>
          </a:p>
          <a:p>
            <a:pPr lvl="1"/>
            <a:r>
              <a:rPr lang="en-GB" dirty="0" smtClean="0"/>
              <a:t>Changes in withholding tax for researchers guidelines</a:t>
            </a:r>
            <a:endParaRPr lang="en-GB" sz="2000" dirty="0" smtClean="0"/>
          </a:p>
          <a:p>
            <a:pPr lvl="1"/>
            <a:r>
              <a:rPr lang="en-GB" dirty="0" smtClean="0"/>
              <a:t>Finance &amp; Tax – </a:t>
            </a:r>
            <a:r>
              <a:rPr lang="en-GB" smtClean="0"/>
              <a:t>inclusive membership fee 2017</a:t>
            </a:r>
            <a:r>
              <a:rPr lang="en-GB" sz="2000" smtClean="0"/>
              <a:t> </a:t>
            </a:r>
            <a:endParaRPr lang="en-US" sz="20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May 12th, 2015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nl-BE" smtClean="0"/>
              <a:t>BiR&amp;D Annual Seminar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A1B27-2C3C-49B4-98AD-9012C0A5E16A}" type="slidenum">
              <a:rPr lang="fr-FR" smtClean="0"/>
              <a:pPr>
                <a:defRPr/>
              </a:pPr>
              <a:t>3</a:t>
            </a:fld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82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Board Meeting of 14 Dec 2016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692696"/>
            <a:ext cx="8928992" cy="5112568"/>
          </a:xfrm>
        </p:spPr>
        <p:txBody>
          <a:bodyPr/>
          <a:lstStyle/>
          <a:p>
            <a:endParaRPr lang="en-GB" sz="2000" dirty="0" smtClean="0"/>
          </a:p>
          <a:p>
            <a:endParaRPr lang="en-GB" sz="2000" dirty="0"/>
          </a:p>
          <a:p>
            <a:r>
              <a:rPr lang="en-GB" sz="2000" dirty="0" smtClean="0"/>
              <a:t>The </a:t>
            </a:r>
            <a:r>
              <a:rPr lang="en-GB" sz="2000" dirty="0"/>
              <a:t>application of Normalized Systems Theory in R&amp;D: follow-up contacts with </a:t>
            </a:r>
            <a:r>
              <a:rPr lang="en-GB" sz="2000" dirty="0" err="1"/>
              <a:t>Prof.</a:t>
            </a:r>
            <a:r>
              <a:rPr lang="en-GB" sz="2000" dirty="0"/>
              <a:t> Jan </a:t>
            </a:r>
            <a:r>
              <a:rPr lang="en-GB" sz="2000" dirty="0" err="1"/>
              <a:t>Verelst</a:t>
            </a:r>
            <a:r>
              <a:rPr lang="en-GB" sz="2000" dirty="0"/>
              <a:t> and next </a:t>
            </a:r>
            <a:r>
              <a:rPr lang="en-GB" sz="2000" dirty="0" smtClean="0"/>
              <a:t>steps</a:t>
            </a:r>
          </a:p>
          <a:p>
            <a:r>
              <a:rPr lang="en-US" sz="2000" dirty="0"/>
              <a:t>GRD: presentation and events in 2017</a:t>
            </a:r>
            <a:endParaRPr lang="en-GB" sz="2000" dirty="0" smtClean="0"/>
          </a:p>
          <a:p>
            <a:r>
              <a:rPr lang="en-US" sz="2000" dirty="0"/>
              <a:t>Event in May 2017 – 10 year </a:t>
            </a:r>
            <a:r>
              <a:rPr lang="en-US" sz="2000" dirty="0" err="1"/>
              <a:t>BiR&amp;D</a:t>
            </a:r>
            <a:r>
              <a:rPr lang="en-US" sz="2000" dirty="0"/>
              <a:t> in </a:t>
            </a:r>
            <a:r>
              <a:rPr lang="en-US" sz="2000" dirty="0" smtClean="0"/>
              <a:t>2018</a:t>
            </a:r>
          </a:p>
          <a:p>
            <a:r>
              <a:rPr lang="en-US" sz="2000" dirty="0" smtClean="0"/>
              <a:t>Agenda &amp; Invitees </a:t>
            </a:r>
            <a:r>
              <a:rPr lang="en-US" sz="2000" dirty="0"/>
              <a:t>to the Board meetings </a:t>
            </a:r>
            <a:r>
              <a:rPr lang="en-US" sz="2000" dirty="0" smtClean="0"/>
              <a:t>2017</a:t>
            </a:r>
          </a:p>
          <a:p>
            <a:r>
              <a:rPr lang="en-US" sz="2000" dirty="0" err="1" smtClean="0"/>
              <a:t>Varia</a:t>
            </a: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A1B27-2C3C-49B4-98AD-9012C0A5E16A}" type="slidenum">
              <a:rPr lang="fr-FR" smtClean="0"/>
              <a:pPr>
                <a:defRPr/>
              </a:pPr>
              <a:t>4</a:t>
            </a:fld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39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80"/>
          <p:cNvSpPr>
            <a:spLocks noGrp="1" noChangeArrowheads="1"/>
          </p:cNvSpPr>
          <p:nvPr>
            <p:ph type="ctrTitle"/>
          </p:nvPr>
        </p:nvSpPr>
        <p:spPr>
          <a:xfrm>
            <a:off x="381000" y="4149725"/>
            <a:ext cx="8382000" cy="2303463"/>
          </a:xfrm>
        </p:spPr>
        <p:txBody>
          <a:bodyPr/>
          <a:lstStyle/>
          <a:p>
            <a:pPr defTabSz="457200" eaLnBrk="1" hangingPunct="1">
              <a:spcBef>
                <a:spcPts val="1800"/>
              </a:spcBef>
              <a:defRPr/>
            </a:pPr>
            <a:r>
              <a:rPr lang="nl-BE" altLang="en-US" b="1" dirty="0" smtClean="0"/>
              <a:t/>
            </a:r>
            <a:br>
              <a:rPr lang="nl-BE" altLang="en-US" b="1" dirty="0" smtClean="0"/>
            </a:br>
            <a:r>
              <a:rPr lang="nl-BE" altLang="en-US" b="1" dirty="0" smtClean="0"/>
              <a:t>The VIE program</a:t>
            </a:r>
            <a:r>
              <a:rPr lang="nl-BE" altLang="en-US" sz="2400" b="1" dirty="0" smtClean="0"/>
              <a:t/>
            </a:r>
            <a:br>
              <a:rPr lang="nl-BE" altLang="en-US" sz="2400" b="1" dirty="0" smtClean="0"/>
            </a:br>
            <a:r>
              <a:rPr lang="en-US" sz="2400" b="1" kern="1200" dirty="0" smtClean="0">
                <a:solidFill>
                  <a:schemeClr val="accent2"/>
                </a:solidFill>
                <a:ea typeface="+mn-ea"/>
                <a:cs typeface="Arial" charset="0"/>
              </a:rPr>
              <a:t>A </a:t>
            </a:r>
            <a:r>
              <a:rPr lang="en-US" sz="2400" b="1" kern="1200" dirty="0">
                <a:solidFill>
                  <a:schemeClr val="accent2"/>
                </a:solidFill>
                <a:ea typeface="+mn-ea"/>
                <a:cs typeface="Arial" charset="0"/>
              </a:rPr>
              <a:t>new approach for young </a:t>
            </a:r>
            <a:r>
              <a:rPr lang="en-US" sz="2400" b="1" kern="1200" dirty="0" smtClean="0">
                <a:solidFill>
                  <a:schemeClr val="accent2"/>
                </a:solidFill>
                <a:ea typeface="+mn-ea"/>
                <a:cs typeface="Arial" charset="0"/>
              </a:rPr>
              <a:t>Belgian graduates</a:t>
            </a:r>
            <a:r>
              <a:rPr lang="en-US" sz="2000" b="1" kern="1200" dirty="0" smtClean="0">
                <a:solidFill>
                  <a:srgbClr val="D47B22"/>
                </a:solidFill>
                <a:ea typeface="+mn-ea"/>
                <a:cs typeface="Arial" charset="0"/>
              </a:rPr>
              <a:t/>
            </a:r>
            <a:br>
              <a:rPr lang="en-US" sz="2000" b="1" kern="1200" dirty="0" smtClean="0">
                <a:solidFill>
                  <a:srgbClr val="D47B22"/>
                </a:solidFill>
                <a:ea typeface="+mn-ea"/>
                <a:cs typeface="Arial" charset="0"/>
              </a:rPr>
            </a:br>
            <a:endParaRPr lang="nl-BE" alt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28867840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899592" y="294407"/>
            <a:ext cx="4865434" cy="332592"/>
          </a:xfrm>
        </p:spPr>
        <p:txBody>
          <a:bodyPr>
            <a:spAutoFit/>
          </a:bodyPr>
          <a:lstStyle/>
          <a:p>
            <a:pPr marL="536575" lvl="2" indent="0">
              <a:lnSpc>
                <a:spcPts val="1800"/>
              </a:lnSpc>
              <a:spcBef>
                <a:spcPts val="0"/>
              </a:spcBef>
              <a:defRPr/>
            </a:pPr>
            <a:r>
              <a:rPr lang="fr-BE" b="1" dirty="0" smtClean="0">
                <a:solidFill>
                  <a:schemeClr val="accent3"/>
                </a:solidFill>
              </a:rPr>
              <a:t>The VIE </a:t>
            </a:r>
            <a:r>
              <a:rPr lang="fr-BE" b="1" dirty="0">
                <a:solidFill>
                  <a:schemeClr val="accent3"/>
                </a:solidFill>
              </a:rPr>
              <a:t>program at high </a:t>
            </a:r>
            <a:r>
              <a:rPr lang="fr-BE" b="1" dirty="0" err="1">
                <a:solidFill>
                  <a:schemeClr val="accent3"/>
                </a:solidFill>
              </a:rPr>
              <a:t>level</a:t>
            </a:r>
            <a:endParaRPr lang="fr-BE" b="1" dirty="0">
              <a:solidFill>
                <a:schemeClr val="accent3"/>
              </a:solidFill>
            </a:endParaRPr>
          </a:p>
        </p:txBody>
      </p:sp>
      <p:sp>
        <p:nvSpPr>
          <p:cNvPr id="5123" name="Date Placeholder 3"/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75000"/>
              <a:buBlip>
                <a:blip r:embed="rId2"/>
              </a:buBlip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3"/>
              </a:buBlip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SzPct val="50000"/>
              <a:buBlip>
                <a:blip r:embed="rId4"/>
              </a:buBlip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fld id="{4A8FAF17-BD64-42B6-AC42-2C3F96722BC3}" type="datetime1">
              <a:rPr lang="fr-FR" altLang="en-US" sz="1000" smtClean="0">
                <a:solidFill>
                  <a:srgbClr val="98ABBA"/>
                </a:solidFill>
              </a:rPr>
              <a:pPr eaLnBrk="1" hangingPunct="1">
                <a:spcBef>
                  <a:spcPct val="0"/>
                </a:spcBef>
                <a:buSzTx/>
                <a:buFontTx/>
                <a:buNone/>
              </a:pPr>
              <a:t>14/12/2016</a:t>
            </a:fld>
            <a:endParaRPr lang="fr-FR" altLang="en-US" sz="1000" smtClean="0">
              <a:solidFill>
                <a:srgbClr val="98ABBA"/>
              </a:solidFill>
            </a:endParaRPr>
          </a:p>
        </p:txBody>
      </p:sp>
      <p:sp>
        <p:nvSpPr>
          <p:cNvPr id="512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75000"/>
              <a:buBlip>
                <a:blip r:embed="rId2"/>
              </a:buBlip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3"/>
              </a:buBlip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SzPct val="50000"/>
              <a:buBlip>
                <a:blip r:embed="rId4"/>
              </a:buBlip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fld id="{E8D5F79A-A85F-4784-A43B-D5B33B41F8AD}" type="slidenum">
              <a:rPr lang="fr-FR" altLang="en-US" sz="1000" smtClean="0">
                <a:solidFill>
                  <a:srgbClr val="98ABBA"/>
                </a:solidFill>
              </a:rPr>
              <a:pPr eaLnBrk="1" hangingPunct="1">
                <a:spcBef>
                  <a:spcPct val="0"/>
                </a:spcBef>
                <a:buSzTx/>
                <a:buFontTx/>
                <a:buNone/>
              </a:pPr>
              <a:t>6</a:t>
            </a:fld>
            <a:endParaRPr lang="fr-FR" altLang="en-US" sz="1000" smtClean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51520" y="908720"/>
            <a:ext cx="8640960" cy="5085184"/>
          </a:xfrm>
          <a:prstGeom prst="rect">
            <a:avLst/>
          </a:prstGeom>
          <a:gradFill>
            <a:gsLst>
              <a:gs pos="0">
                <a:schemeClr val="dk1">
                  <a:tint val="50000"/>
                  <a:satMod val="300000"/>
                  <a:lumMod val="50000"/>
                  <a:lumOff val="50000"/>
                </a:schemeClr>
              </a:gs>
              <a:gs pos="0">
                <a:schemeClr val="dk1">
                  <a:tint val="37000"/>
                  <a:satMod val="300000"/>
                  <a:lumMod val="20000"/>
                  <a:lumOff val="8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45720" rIns="45720"/>
          <a:lstStyle>
            <a:lvl1pPr marL="514350" indent="-514350" defTabSz="457200" eaLnBrk="0" hangingPunct="0">
              <a:spcBef>
                <a:spcPct val="20000"/>
              </a:spcBef>
              <a:buSzPct val="75000"/>
              <a:buBlip>
                <a:blip r:embed="rId2"/>
              </a:buBlip>
              <a:defRPr sz="2400">
                <a:solidFill>
                  <a:schemeClr val="tx1"/>
                </a:solidFill>
                <a:latin typeface="Arial" charset="0"/>
              </a:defRPr>
            </a:lvl1pPr>
            <a:lvl2pPr marL="1163638" indent="-447675" defTabSz="457200" eaLnBrk="0" hangingPunct="0">
              <a:spcBef>
                <a:spcPct val="20000"/>
              </a:spcBef>
              <a:buSzPct val="75000"/>
              <a:buBlip>
                <a:blip r:embed="rId3"/>
              </a:buBlip>
              <a:defRPr sz="2000">
                <a:solidFill>
                  <a:schemeClr val="tx1"/>
                </a:solidFill>
                <a:latin typeface="Arial" charset="0"/>
              </a:defRPr>
            </a:lvl2pPr>
            <a:lvl3pPr marL="1700213" indent="-357188" defTabSz="457200" eaLnBrk="0" hangingPunct="0">
              <a:spcBef>
                <a:spcPct val="20000"/>
              </a:spcBef>
              <a:buSzPct val="50000"/>
              <a:buBlip>
                <a:blip r:embed="rId4"/>
              </a:buBlip>
              <a:defRPr>
                <a:solidFill>
                  <a:schemeClr val="tx1"/>
                </a:solidFill>
                <a:latin typeface="Arial" charset="0"/>
              </a:defRPr>
            </a:lvl3pPr>
            <a:lvl4pPr marL="2108200" indent="-228600" defTabSz="457200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516188" indent="-228600" defTabSz="4572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973388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6pPr>
            <a:lvl7pPr marL="3430588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887788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8pPr>
            <a:lvl9pPr marL="4344988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36575" lvl="2" indent="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None/>
              <a:defRPr/>
            </a:pPr>
            <a:endParaRPr lang="fr-BE" b="1" dirty="0" smtClean="0">
              <a:solidFill>
                <a:srgbClr val="00B0F0"/>
              </a:solidFill>
              <a:latin typeface="+mn-lt"/>
            </a:endParaRPr>
          </a:p>
          <a:p>
            <a:pPr marL="822325" lvl="2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q"/>
              <a:defRPr/>
            </a:pPr>
            <a:r>
              <a:rPr lang="fr-BE" b="1" dirty="0" err="1" smtClean="0">
                <a:solidFill>
                  <a:schemeClr val="accent6"/>
                </a:solidFill>
                <a:latin typeface="+mn-lt"/>
              </a:rPr>
              <a:t>Managed</a:t>
            </a:r>
            <a:r>
              <a:rPr lang="fr-BE" b="1" dirty="0" smtClean="0">
                <a:solidFill>
                  <a:schemeClr val="accent6"/>
                </a:solidFill>
                <a:latin typeface="+mn-lt"/>
              </a:rPr>
              <a:t> by Business France. </a:t>
            </a: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q"/>
              <a:defRPr/>
            </a:pPr>
            <a:endParaRPr lang="fr-BE" b="1" dirty="0">
              <a:solidFill>
                <a:schemeClr val="accent6"/>
              </a:solidFill>
              <a:latin typeface="+mn-lt"/>
            </a:endParaRP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Ø"/>
              <a:defRPr/>
            </a:pPr>
            <a:r>
              <a:rPr lang="fr-BE" dirty="0" smtClean="0">
                <a:latin typeface="+mn-lt"/>
              </a:rPr>
              <a:t>Vie has a </a:t>
            </a:r>
            <a:r>
              <a:rPr lang="fr-BE" b="1" dirty="0" smtClean="0">
                <a:latin typeface="+mn-lt"/>
              </a:rPr>
              <a:t>public </a:t>
            </a:r>
            <a:r>
              <a:rPr lang="fr-BE" b="1" dirty="0" err="1" smtClean="0">
                <a:latin typeface="+mn-lt"/>
              </a:rPr>
              <a:t>status</a:t>
            </a:r>
            <a:r>
              <a:rPr lang="fr-BE" b="1" dirty="0" smtClean="0">
                <a:latin typeface="+mn-lt"/>
              </a:rPr>
              <a:t> </a:t>
            </a:r>
            <a:r>
              <a:rPr lang="fr-BE" dirty="0" smtClean="0">
                <a:latin typeface="+mn-lt"/>
              </a:rPr>
              <a:t>and </a:t>
            </a:r>
            <a:r>
              <a:rPr lang="fr-BE" dirty="0" err="1" smtClean="0">
                <a:latin typeface="+mn-lt"/>
              </a:rPr>
              <a:t>comes</a:t>
            </a:r>
            <a:r>
              <a:rPr lang="fr-BE" dirty="0" smtClean="0">
                <a:latin typeface="+mn-lt"/>
              </a:rPr>
              <a:t>  </a:t>
            </a:r>
            <a:r>
              <a:rPr lang="fr-BE" dirty="0" err="1" smtClean="0">
                <a:latin typeface="+mn-lt"/>
              </a:rPr>
              <a:t>under</a:t>
            </a:r>
            <a:r>
              <a:rPr lang="fr-BE" dirty="0" smtClean="0">
                <a:latin typeface="+mn-lt"/>
              </a:rPr>
              <a:t> the protection of the French </a:t>
            </a:r>
            <a:r>
              <a:rPr lang="fr-BE" dirty="0" err="1" smtClean="0">
                <a:latin typeface="+mn-lt"/>
              </a:rPr>
              <a:t>Embassy</a:t>
            </a:r>
            <a:r>
              <a:rPr lang="fr-BE" dirty="0">
                <a:latin typeface="+mn-lt"/>
              </a:rPr>
              <a:t>.</a:t>
            </a:r>
            <a:r>
              <a:rPr lang="fr-BE" dirty="0" smtClean="0">
                <a:latin typeface="+mn-lt"/>
              </a:rPr>
              <a:t> </a:t>
            </a: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Ø"/>
              <a:defRPr/>
            </a:pPr>
            <a:r>
              <a:rPr lang="fr-BE" dirty="0" err="1">
                <a:latin typeface="+mn-lt"/>
              </a:rPr>
              <a:t>Geographical</a:t>
            </a:r>
            <a:r>
              <a:rPr lang="fr-BE" dirty="0">
                <a:latin typeface="+mn-lt"/>
              </a:rPr>
              <a:t> </a:t>
            </a:r>
            <a:r>
              <a:rPr lang="fr-BE" dirty="0" err="1" smtClean="0">
                <a:latin typeface="+mn-lt"/>
              </a:rPr>
              <a:t>coverage</a:t>
            </a:r>
            <a:r>
              <a:rPr lang="fr-BE" dirty="0" smtClean="0">
                <a:latin typeface="+mn-lt"/>
              </a:rPr>
              <a:t>: Worldwide</a:t>
            </a: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Ø"/>
              <a:defRPr/>
            </a:pPr>
            <a:r>
              <a:rPr lang="fr-BE" dirty="0">
                <a:latin typeface="+mn-lt"/>
              </a:rPr>
              <a:t>Duration of the </a:t>
            </a:r>
            <a:r>
              <a:rPr lang="fr-BE" dirty="0" err="1">
                <a:latin typeface="+mn-lt"/>
              </a:rPr>
              <a:t>assignment</a:t>
            </a:r>
            <a:r>
              <a:rPr lang="fr-BE" dirty="0">
                <a:latin typeface="+mn-lt"/>
              </a:rPr>
              <a:t>: Flexible</a:t>
            </a:r>
            <a:r>
              <a:rPr lang="fr-BE" b="1" dirty="0">
                <a:latin typeface="+mn-lt"/>
              </a:rPr>
              <a:t>: </a:t>
            </a:r>
            <a:r>
              <a:rPr lang="fr-BE" b="1" dirty="0" err="1">
                <a:latin typeface="+mn-lt"/>
              </a:rPr>
              <a:t>from</a:t>
            </a:r>
            <a:r>
              <a:rPr lang="fr-BE" b="1" dirty="0">
                <a:latin typeface="+mn-lt"/>
              </a:rPr>
              <a:t> 6 to max 24 </a:t>
            </a:r>
            <a:r>
              <a:rPr lang="fr-BE" b="1" dirty="0" err="1" smtClean="0">
                <a:latin typeface="+mn-lt"/>
              </a:rPr>
              <a:t>months</a:t>
            </a:r>
            <a:endParaRPr lang="fr-BE" b="1" dirty="0" smtClean="0">
              <a:latin typeface="+mn-lt"/>
            </a:endParaRP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Ø"/>
              <a:defRPr/>
            </a:pPr>
            <a:r>
              <a:rPr lang="fr-BE" dirty="0" smtClean="0">
                <a:latin typeface="+mn-lt"/>
              </a:rPr>
              <a:t>The VIE </a:t>
            </a:r>
            <a:r>
              <a:rPr lang="fr-BE" dirty="0" err="1" smtClean="0">
                <a:latin typeface="+mn-lt"/>
              </a:rPr>
              <a:t>receives</a:t>
            </a:r>
            <a:r>
              <a:rPr lang="fr-BE" dirty="0" smtClean="0">
                <a:latin typeface="+mn-lt"/>
              </a:rPr>
              <a:t> a </a:t>
            </a:r>
            <a:r>
              <a:rPr lang="fr-BE" dirty="0" err="1" smtClean="0">
                <a:latin typeface="+mn-lt"/>
              </a:rPr>
              <a:t>fixed</a:t>
            </a:r>
            <a:r>
              <a:rPr lang="fr-BE" dirty="0" smtClean="0">
                <a:latin typeface="+mn-lt"/>
              </a:rPr>
              <a:t> </a:t>
            </a:r>
            <a:r>
              <a:rPr lang="fr-BE" dirty="0" err="1" smtClean="0">
                <a:latin typeface="+mn-lt"/>
              </a:rPr>
              <a:t>monthly</a:t>
            </a:r>
            <a:r>
              <a:rPr lang="fr-BE" dirty="0" smtClean="0">
                <a:latin typeface="+mn-lt"/>
              </a:rPr>
              <a:t> </a:t>
            </a:r>
            <a:r>
              <a:rPr lang="fr-BE" dirty="0" err="1" smtClean="0">
                <a:latin typeface="+mn-lt"/>
              </a:rPr>
              <a:t>allowance</a:t>
            </a:r>
            <a:r>
              <a:rPr lang="fr-BE" dirty="0" smtClean="0">
                <a:latin typeface="+mn-lt"/>
              </a:rPr>
              <a:t> and </a:t>
            </a:r>
            <a:r>
              <a:rPr lang="en-US" b="1" dirty="0" smtClean="0">
                <a:latin typeface="+mn-lt"/>
              </a:rPr>
              <a:t>is </a:t>
            </a:r>
            <a:r>
              <a:rPr lang="en-US" b="1" dirty="0">
                <a:latin typeface="+mn-lt"/>
              </a:rPr>
              <a:t>exempted to pay social charges &amp; taxes in the host </a:t>
            </a:r>
            <a:r>
              <a:rPr lang="en-US" b="1" dirty="0" smtClean="0">
                <a:latin typeface="+mn-lt"/>
              </a:rPr>
              <a:t>country</a:t>
            </a: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Ø"/>
              <a:defRPr/>
            </a:pPr>
            <a:r>
              <a:rPr lang="fr-BE" dirty="0" smtClean="0">
                <a:latin typeface="+mn-lt"/>
              </a:rPr>
              <a:t>He </a:t>
            </a:r>
            <a:r>
              <a:rPr lang="fr-BE" dirty="0" err="1" smtClean="0">
                <a:latin typeface="+mn-lt"/>
              </a:rPr>
              <a:t>benefits</a:t>
            </a:r>
            <a:r>
              <a:rPr lang="fr-BE" dirty="0" smtClean="0">
                <a:latin typeface="+mn-lt"/>
              </a:rPr>
              <a:t> </a:t>
            </a:r>
            <a:r>
              <a:rPr lang="fr-BE" dirty="0" err="1" smtClean="0">
                <a:latin typeface="+mn-lt"/>
              </a:rPr>
              <a:t>from</a:t>
            </a:r>
            <a:r>
              <a:rPr lang="fr-BE" dirty="0" smtClean="0">
                <a:latin typeface="+mn-lt"/>
              </a:rPr>
              <a:t> a </a:t>
            </a:r>
            <a:r>
              <a:rPr lang="fr-BE" dirty="0" err="1" smtClean="0">
                <a:latin typeface="+mn-lt"/>
              </a:rPr>
              <a:t>comprehensive</a:t>
            </a:r>
            <a:r>
              <a:rPr lang="fr-BE" dirty="0" smtClean="0">
                <a:latin typeface="+mn-lt"/>
              </a:rPr>
              <a:t> </a:t>
            </a:r>
            <a:r>
              <a:rPr lang="fr-BE" dirty="0" err="1" smtClean="0">
                <a:latin typeface="+mn-lt"/>
              </a:rPr>
              <a:t>wellfare</a:t>
            </a:r>
            <a:r>
              <a:rPr lang="fr-BE" dirty="0" smtClean="0">
                <a:latin typeface="+mn-lt"/>
              </a:rPr>
              <a:t> protection (by Business France)</a:t>
            </a:r>
          </a:p>
          <a:p>
            <a:pPr marL="944562" lvl="3" indent="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None/>
              <a:defRPr/>
            </a:pPr>
            <a:endParaRPr lang="fr-BE" b="1" dirty="0" smtClean="0">
              <a:solidFill>
                <a:schemeClr val="accent6"/>
              </a:solidFill>
              <a:latin typeface="+mn-lt"/>
            </a:endParaRPr>
          </a:p>
          <a:p>
            <a:pPr marL="822325" lvl="2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q"/>
              <a:defRPr/>
            </a:pPr>
            <a:r>
              <a:rPr lang="fr-BE" b="1" dirty="0" err="1" smtClean="0">
                <a:solidFill>
                  <a:schemeClr val="accent6"/>
                </a:solidFill>
                <a:latin typeface="+mn-lt"/>
              </a:rPr>
              <a:t>Eligibility</a:t>
            </a:r>
            <a:r>
              <a:rPr lang="fr-BE" b="1" dirty="0" smtClean="0">
                <a:solidFill>
                  <a:schemeClr val="accent6"/>
                </a:solidFill>
                <a:latin typeface="+mn-lt"/>
              </a:rPr>
              <a:t> </a:t>
            </a:r>
            <a:r>
              <a:rPr lang="fr-BE" b="1" dirty="0" err="1">
                <a:solidFill>
                  <a:schemeClr val="accent6"/>
                </a:solidFill>
                <a:latin typeface="+mn-lt"/>
              </a:rPr>
              <a:t>criterias</a:t>
            </a:r>
            <a:r>
              <a:rPr lang="fr-BE" b="1" dirty="0">
                <a:solidFill>
                  <a:schemeClr val="accent6"/>
                </a:solidFill>
                <a:latin typeface="+mn-lt"/>
              </a:rPr>
              <a:t> for </a:t>
            </a:r>
            <a:r>
              <a:rPr lang="fr-BE" b="1" dirty="0" err="1">
                <a:solidFill>
                  <a:schemeClr val="accent6"/>
                </a:solidFill>
                <a:latin typeface="+mn-lt"/>
              </a:rPr>
              <a:t>applicants</a:t>
            </a:r>
            <a:r>
              <a:rPr lang="fr-BE" dirty="0" smtClean="0">
                <a:solidFill>
                  <a:srgbClr val="000000"/>
                </a:solidFill>
                <a:latin typeface="+mn-lt"/>
              </a:rPr>
              <a:t>: </a:t>
            </a: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Ø"/>
              <a:defRPr/>
            </a:pPr>
            <a:r>
              <a:rPr lang="fr-BE" b="1" dirty="0" smtClean="0">
                <a:solidFill>
                  <a:srgbClr val="000000"/>
                </a:solidFill>
                <a:latin typeface="+mn-lt"/>
              </a:rPr>
              <a:t>European </a:t>
            </a:r>
            <a:r>
              <a:rPr lang="fr-BE" b="1" dirty="0" err="1" smtClean="0">
                <a:solidFill>
                  <a:srgbClr val="000000"/>
                </a:solidFill>
                <a:latin typeface="+mn-lt"/>
              </a:rPr>
              <a:t>citizens</a:t>
            </a:r>
            <a:r>
              <a:rPr lang="fr-BE" b="1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fr-BE" dirty="0" err="1" smtClean="0">
                <a:solidFill>
                  <a:srgbClr val="000000"/>
                </a:solidFill>
                <a:latin typeface="+mn-lt"/>
              </a:rPr>
              <a:t>fr</a:t>
            </a:r>
            <a:r>
              <a:rPr lang="fr-BE" dirty="0" err="1" smtClean="0">
                <a:latin typeface="+mn-lt"/>
              </a:rPr>
              <a:t>om</a:t>
            </a:r>
            <a:r>
              <a:rPr lang="fr-BE" dirty="0" smtClean="0">
                <a:latin typeface="+mn-lt"/>
              </a:rPr>
              <a:t> 18 to 28 </a:t>
            </a:r>
            <a:r>
              <a:rPr lang="fr-BE" dirty="0" err="1" smtClean="0">
                <a:latin typeface="+mn-lt"/>
              </a:rPr>
              <a:t>years</a:t>
            </a:r>
            <a:r>
              <a:rPr lang="fr-BE" dirty="0" smtClean="0">
                <a:latin typeface="+mn-lt"/>
              </a:rPr>
              <a:t> </a:t>
            </a:r>
            <a:r>
              <a:rPr lang="fr-BE" dirty="0" err="1" smtClean="0">
                <a:latin typeface="+mn-lt"/>
              </a:rPr>
              <a:t>old</a:t>
            </a:r>
            <a:endParaRPr lang="fr-BE" dirty="0">
              <a:latin typeface="+mn-lt"/>
            </a:endParaRP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Ø"/>
              <a:defRPr/>
            </a:pPr>
            <a:r>
              <a:rPr lang="fr-BE" dirty="0" smtClean="0">
                <a:latin typeface="+mn-lt"/>
              </a:rPr>
              <a:t> </a:t>
            </a:r>
            <a:r>
              <a:rPr lang="fr-BE" dirty="0" err="1" smtClean="0">
                <a:latin typeface="+mn-lt"/>
              </a:rPr>
              <a:t>Any</a:t>
            </a:r>
            <a:r>
              <a:rPr lang="fr-BE" dirty="0" smtClean="0">
                <a:latin typeface="+mn-lt"/>
              </a:rPr>
              <a:t> </a:t>
            </a:r>
            <a:r>
              <a:rPr lang="fr-BE" dirty="0" err="1" smtClean="0">
                <a:latin typeface="+mn-lt"/>
              </a:rPr>
              <a:t>education</a:t>
            </a:r>
            <a:r>
              <a:rPr lang="fr-BE" dirty="0" smtClean="0">
                <a:latin typeface="+mn-lt"/>
              </a:rPr>
              <a:t> profile </a:t>
            </a:r>
            <a:r>
              <a:rPr lang="fr-BE" dirty="0" smtClean="0">
                <a:solidFill>
                  <a:srgbClr val="000000"/>
                </a:solidFill>
                <a:latin typeface="+mn-lt"/>
              </a:rPr>
              <a:t>(85% have a Master and </a:t>
            </a:r>
            <a:r>
              <a:rPr lang="fr-BE" dirty="0" err="1" smtClean="0">
                <a:solidFill>
                  <a:srgbClr val="000000"/>
                </a:solidFill>
                <a:latin typeface="+mn-lt"/>
              </a:rPr>
              <a:t>above</a:t>
            </a:r>
            <a:r>
              <a:rPr lang="fr-BE" dirty="0" smtClean="0">
                <a:solidFill>
                  <a:srgbClr val="000000"/>
                </a:solidFill>
                <a:latin typeface="+mn-lt"/>
              </a:rPr>
              <a:t>)</a:t>
            </a:r>
          </a:p>
          <a:p>
            <a:pPr marL="536575" lvl="2" indent="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None/>
              <a:defRPr/>
            </a:pPr>
            <a:r>
              <a:rPr lang="fr-BE" dirty="0" smtClean="0">
                <a:solidFill>
                  <a:srgbClr val="000000"/>
                </a:solidFill>
                <a:latin typeface="+mn-lt"/>
              </a:rPr>
              <a:t> </a:t>
            </a:r>
          </a:p>
          <a:p>
            <a:pPr marL="822325" lvl="2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q"/>
              <a:defRPr/>
            </a:pPr>
            <a:r>
              <a:rPr lang="fr-BE" b="1" dirty="0" err="1">
                <a:solidFill>
                  <a:schemeClr val="accent6"/>
                </a:solidFill>
                <a:latin typeface="+mn-lt"/>
              </a:rPr>
              <a:t>Eligibility</a:t>
            </a:r>
            <a:r>
              <a:rPr lang="fr-BE" b="1" dirty="0">
                <a:solidFill>
                  <a:schemeClr val="accent6"/>
                </a:solidFill>
                <a:latin typeface="+mn-lt"/>
              </a:rPr>
              <a:t> </a:t>
            </a:r>
            <a:r>
              <a:rPr lang="fr-BE" b="1" dirty="0" err="1">
                <a:solidFill>
                  <a:schemeClr val="accent6"/>
                </a:solidFill>
                <a:latin typeface="+mn-lt"/>
              </a:rPr>
              <a:t>criteria</a:t>
            </a:r>
            <a:r>
              <a:rPr lang="fr-BE" b="1" dirty="0">
                <a:solidFill>
                  <a:schemeClr val="accent6"/>
                </a:solidFill>
                <a:latin typeface="+mn-lt"/>
              </a:rPr>
              <a:t> of industries</a:t>
            </a:r>
            <a:r>
              <a:rPr lang="fr-BE" dirty="0" smtClean="0">
                <a:solidFill>
                  <a:srgbClr val="000000"/>
                </a:solidFill>
                <a:latin typeface="+mn-lt"/>
              </a:rPr>
              <a:t>: </a:t>
            </a: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Ø"/>
              <a:defRPr/>
            </a:pPr>
            <a:r>
              <a:rPr lang="fr-BE" dirty="0" smtClean="0">
                <a:solidFill>
                  <a:srgbClr val="000000"/>
                </a:solidFill>
                <a:latin typeface="+mn-lt"/>
              </a:rPr>
              <a:t>All industries </a:t>
            </a:r>
            <a:r>
              <a:rPr lang="fr-BE" dirty="0" err="1" smtClean="0">
                <a:solidFill>
                  <a:srgbClr val="000000"/>
                </a:solidFill>
                <a:latin typeface="+mn-lt"/>
              </a:rPr>
              <a:t>having</a:t>
            </a:r>
            <a:r>
              <a:rPr lang="fr-BE" dirty="0" smtClean="0">
                <a:solidFill>
                  <a:srgbClr val="000000"/>
                </a:solidFill>
                <a:latin typeface="+mn-lt"/>
              </a:rPr>
              <a:t> a </a:t>
            </a:r>
            <a:r>
              <a:rPr lang="fr-BE" b="1" dirty="0" err="1" smtClean="0">
                <a:latin typeface="+mn-lt"/>
              </a:rPr>
              <a:t>legal</a:t>
            </a:r>
            <a:r>
              <a:rPr lang="fr-BE" b="1" dirty="0" smtClean="0">
                <a:latin typeface="+mn-lt"/>
              </a:rPr>
              <a:t> </a:t>
            </a:r>
            <a:r>
              <a:rPr lang="fr-BE" b="1" dirty="0" err="1" smtClean="0">
                <a:latin typeface="+mn-lt"/>
              </a:rPr>
              <a:t>entity</a:t>
            </a:r>
            <a:r>
              <a:rPr lang="fr-BE" b="1" dirty="0" smtClean="0">
                <a:latin typeface="+mn-lt"/>
              </a:rPr>
              <a:t> </a:t>
            </a:r>
            <a:r>
              <a:rPr lang="fr-BE" b="1" dirty="0" smtClean="0">
                <a:solidFill>
                  <a:srgbClr val="000000"/>
                </a:solidFill>
                <a:latin typeface="+mn-lt"/>
              </a:rPr>
              <a:t>in France</a:t>
            </a:r>
          </a:p>
          <a:p>
            <a:pPr marL="944562" lvl="3" indent="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None/>
              <a:defRPr/>
            </a:pPr>
            <a:endParaRPr lang="fr-BE" b="1" dirty="0" smtClean="0">
              <a:solidFill>
                <a:schemeClr val="accent6"/>
              </a:solidFill>
              <a:latin typeface="+mn-lt"/>
            </a:endParaRPr>
          </a:p>
          <a:p>
            <a:pPr marL="822325" lvl="2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q"/>
              <a:defRPr/>
            </a:pPr>
            <a:r>
              <a:rPr lang="fr-BE" b="1" dirty="0">
                <a:solidFill>
                  <a:schemeClr val="accent6"/>
                </a:solidFill>
                <a:latin typeface="+mn-lt"/>
              </a:rPr>
              <a:t>Attractive </a:t>
            </a:r>
            <a:r>
              <a:rPr lang="fr-BE" b="1" dirty="0" err="1">
                <a:solidFill>
                  <a:schemeClr val="accent6"/>
                </a:solidFill>
                <a:latin typeface="+mn-lt"/>
              </a:rPr>
              <a:t>cost</a:t>
            </a:r>
            <a:r>
              <a:rPr lang="fr-BE" b="1" dirty="0">
                <a:solidFill>
                  <a:schemeClr val="accent6"/>
                </a:solidFill>
                <a:latin typeface="+mn-lt"/>
              </a:rPr>
              <a:t> for the </a:t>
            </a:r>
            <a:r>
              <a:rPr lang="fr-BE" b="1" dirty="0" err="1">
                <a:solidFill>
                  <a:schemeClr val="accent6"/>
                </a:solidFill>
                <a:latin typeface="+mn-lt"/>
              </a:rPr>
              <a:t>industry</a:t>
            </a:r>
            <a:r>
              <a:rPr lang="fr-BE" b="1" dirty="0">
                <a:solidFill>
                  <a:schemeClr val="accent6"/>
                </a:solidFill>
                <a:latin typeface="+mn-lt"/>
              </a:rPr>
              <a:t>:  </a:t>
            </a:r>
            <a:endParaRPr lang="fr-BE" b="1" dirty="0" smtClean="0">
              <a:solidFill>
                <a:schemeClr val="accent6"/>
              </a:solidFill>
              <a:latin typeface="+mn-lt"/>
            </a:endParaRP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Ø"/>
              <a:defRPr/>
            </a:pPr>
            <a:r>
              <a:rPr lang="fr-BE" b="1" dirty="0">
                <a:solidFill>
                  <a:srgbClr val="FF0000"/>
                </a:solidFill>
                <a:latin typeface="+mn-lt"/>
              </a:rPr>
              <a:t>32k€/ </a:t>
            </a:r>
            <a:r>
              <a:rPr lang="fr-BE" b="1" dirty="0" err="1" smtClean="0">
                <a:solidFill>
                  <a:srgbClr val="FF0000"/>
                </a:solidFill>
                <a:latin typeface="+mn-lt"/>
              </a:rPr>
              <a:t>Year</a:t>
            </a:r>
            <a:r>
              <a:rPr lang="fr-BE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fr-BE" dirty="0" smtClean="0">
                <a:solidFill>
                  <a:srgbClr val="000000"/>
                </a:solidFill>
                <a:latin typeface="+mn-lt"/>
              </a:rPr>
              <a:t>(</a:t>
            </a:r>
            <a:r>
              <a:rPr lang="fr-BE" dirty="0" err="1" smtClean="0">
                <a:solidFill>
                  <a:srgbClr val="000000"/>
                </a:solidFill>
                <a:latin typeface="+mn-lt"/>
              </a:rPr>
              <a:t>fully</a:t>
            </a:r>
            <a:r>
              <a:rPr lang="fr-BE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fr-BE" dirty="0" err="1" smtClean="0">
                <a:solidFill>
                  <a:srgbClr val="000000"/>
                </a:solidFill>
                <a:latin typeface="+mn-lt"/>
              </a:rPr>
              <a:t>loaded</a:t>
            </a:r>
            <a:r>
              <a:rPr lang="fr-BE" dirty="0" smtClean="0">
                <a:solidFill>
                  <a:srgbClr val="000000"/>
                </a:solidFill>
                <a:latin typeface="+mn-lt"/>
              </a:rPr>
              <a:t>) – in Belgium</a:t>
            </a: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Ø"/>
              <a:defRPr/>
            </a:pPr>
            <a:r>
              <a:rPr lang="fr-BE" sz="1400" dirty="0" smtClean="0">
                <a:latin typeface="+mn-lt"/>
              </a:rPr>
              <a:t>The VIE </a:t>
            </a:r>
            <a:r>
              <a:rPr lang="fr-BE" sz="1400" dirty="0" err="1" smtClean="0">
                <a:latin typeface="+mn-lt"/>
              </a:rPr>
              <a:t>receives</a:t>
            </a:r>
            <a:r>
              <a:rPr lang="fr-BE" sz="1400" dirty="0" smtClean="0">
                <a:latin typeface="+mn-lt"/>
              </a:rPr>
              <a:t> 1775 € net/</a:t>
            </a:r>
            <a:r>
              <a:rPr lang="fr-BE" sz="1400" dirty="0" err="1" smtClean="0">
                <a:latin typeface="+mn-lt"/>
              </a:rPr>
              <a:t>month</a:t>
            </a:r>
            <a:r>
              <a:rPr lang="fr-BE" sz="1400" dirty="0" smtClean="0">
                <a:latin typeface="+mn-lt"/>
              </a:rPr>
              <a:t> ( = Common allocation of 715 € + </a:t>
            </a:r>
            <a:r>
              <a:rPr lang="fr-BE" sz="1400" dirty="0" err="1" smtClean="0">
                <a:latin typeface="+mn-lt"/>
              </a:rPr>
              <a:t>geographical</a:t>
            </a:r>
            <a:r>
              <a:rPr lang="fr-BE" sz="1400" dirty="0" smtClean="0">
                <a:latin typeface="+mn-lt"/>
              </a:rPr>
              <a:t> allocation ~1060 €/ </a:t>
            </a:r>
            <a:r>
              <a:rPr lang="fr-BE" sz="1400" dirty="0" err="1" smtClean="0">
                <a:latin typeface="+mn-lt"/>
              </a:rPr>
              <a:t>month</a:t>
            </a:r>
            <a:r>
              <a:rPr lang="fr-BE" sz="1400" dirty="0" smtClean="0">
                <a:latin typeface="+mn-lt"/>
              </a:rPr>
              <a:t>)</a:t>
            </a:r>
            <a:endParaRPr lang="fr-BE" sz="1400" dirty="0">
              <a:latin typeface="+mn-lt"/>
            </a:endParaRPr>
          </a:p>
          <a:p>
            <a:pPr marL="822325" lvl="2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q"/>
              <a:defRPr/>
            </a:pPr>
            <a:endParaRPr lang="fr-BE" b="1" dirty="0" smtClean="0">
              <a:solidFill>
                <a:srgbClr val="00B0F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8235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Confidential – For internal use only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BD339-F08D-4C93-A33D-E67F2DB1F32C}" type="slidenum">
              <a:rPr lang="en-US" smtClean="0">
                <a:solidFill>
                  <a:prstClr val="white"/>
                </a:solidFill>
              </a:rPr>
              <a:pPr/>
              <a:t>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260032" y="4159327"/>
            <a:ext cx="1871663" cy="2215991"/>
          </a:xfrm>
          <a:prstGeom prst="rect">
            <a:avLst/>
          </a:prstGeom>
          <a:noFill/>
          <a:ln w="9525">
            <a:solidFill>
              <a:srgbClr val="B6CA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r-FR" sz="1200" b="1" i="1" dirty="0">
                <a:solidFill>
                  <a:srgbClr val="003399"/>
                </a:solidFill>
              </a:rPr>
              <a:t>Top 10 countries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r-FR" sz="1200" dirty="0" smtClean="0">
                <a:solidFill>
                  <a:srgbClr val="003399"/>
                </a:solidFill>
              </a:rPr>
              <a:t>1</a:t>
            </a:r>
            <a:r>
              <a:rPr lang="fr-FR" sz="1200" dirty="0">
                <a:solidFill>
                  <a:srgbClr val="003399"/>
                </a:solidFill>
              </a:rPr>
              <a:t>. United States  </a:t>
            </a:r>
            <a:r>
              <a:rPr lang="fr-FR" sz="1200" dirty="0" smtClean="0">
                <a:solidFill>
                  <a:srgbClr val="003399"/>
                </a:solidFill>
              </a:rPr>
              <a:t/>
            </a:r>
            <a:br>
              <a:rPr lang="fr-FR" sz="1200" dirty="0" smtClean="0">
                <a:solidFill>
                  <a:srgbClr val="003399"/>
                </a:solidFill>
              </a:rPr>
            </a:br>
            <a:r>
              <a:rPr lang="fr-FR" sz="1200" dirty="0" smtClean="0">
                <a:solidFill>
                  <a:srgbClr val="003399"/>
                </a:solidFill>
              </a:rPr>
              <a:t>2</a:t>
            </a:r>
            <a:r>
              <a:rPr lang="fr-FR" sz="1200" dirty="0">
                <a:solidFill>
                  <a:srgbClr val="003399"/>
                </a:solidFill>
              </a:rPr>
              <a:t>. Germany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 dirty="0" smtClean="0">
                <a:solidFill>
                  <a:srgbClr val="003399"/>
                </a:solidFill>
              </a:rPr>
              <a:t>3</a:t>
            </a:r>
            <a:r>
              <a:rPr lang="fr-FR" sz="1200" dirty="0">
                <a:solidFill>
                  <a:srgbClr val="003399"/>
                </a:solidFill>
              </a:rPr>
              <a:t>. Belgium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 dirty="0" smtClean="0">
                <a:solidFill>
                  <a:srgbClr val="003399"/>
                </a:solidFill>
              </a:rPr>
              <a:t>4</a:t>
            </a:r>
            <a:r>
              <a:rPr lang="fr-FR" sz="1200" dirty="0">
                <a:solidFill>
                  <a:srgbClr val="003399"/>
                </a:solidFill>
              </a:rPr>
              <a:t>. United </a:t>
            </a:r>
            <a:r>
              <a:rPr lang="fr-FR" sz="1200" dirty="0" smtClean="0">
                <a:solidFill>
                  <a:srgbClr val="003399"/>
                </a:solidFill>
              </a:rPr>
              <a:t>Kingdom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 dirty="0" smtClean="0">
                <a:solidFill>
                  <a:srgbClr val="003399"/>
                </a:solidFill>
              </a:rPr>
              <a:t>5</a:t>
            </a:r>
            <a:r>
              <a:rPr lang="fr-FR" sz="1200" dirty="0">
                <a:solidFill>
                  <a:srgbClr val="003399"/>
                </a:solidFill>
              </a:rPr>
              <a:t>. China &amp; Hong-Kong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 dirty="0" smtClean="0">
                <a:solidFill>
                  <a:srgbClr val="003399"/>
                </a:solidFill>
              </a:rPr>
              <a:t>6</a:t>
            </a:r>
            <a:r>
              <a:rPr lang="fr-FR" sz="1200" dirty="0">
                <a:solidFill>
                  <a:srgbClr val="003399"/>
                </a:solidFill>
              </a:rPr>
              <a:t>. Canada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 dirty="0" smtClean="0">
                <a:solidFill>
                  <a:srgbClr val="003399"/>
                </a:solidFill>
              </a:rPr>
              <a:t>7</a:t>
            </a:r>
            <a:r>
              <a:rPr lang="fr-FR" sz="1200" dirty="0">
                <a:solidFill>
                  <a:srgbClr val="003399"/>
                </a:solidFill>
              </a:rPr>
              <a:t>. </a:t>
            </a:r>
            <a:r>
              <a:rPr lang="fr-FR" sz="1200" dirty="0" smtClean="0">
                <a:solidFill>
                  <a:srgbClr val="003399"/>
                </a:solidFill>
              </a:rPr>
              <a:t>Singapore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 dirty="0" smtClean="0">
                <a:solidFill>
                  <a:srgbClr val="003399"/>
                </a:solidFill>
              </a:rPr>
              <a:t>8</a:t>
            </a:r>
            <a:r>
              <a:rPr lang="fr-FR" sz="1200" dirty="0">
                <a:solidFill>
                  <a:srgbClr val="003399"/>
                </a:solidFill>
              </a:rPr>
              <a:t>. Luxembourg </a:t>
            </a:r>
            <a:endParaRPr lang="fr-FR" sz="1200" dirty="0" smtClean="0">
              <a:solidFill>
                <a:srgbClr val="003399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 dirty="0" smtClean="0">
                <a:solidFill>
                  <a:srgbClr val="003399"/>
                </a:solidFill>
              </a:rPr>
              <a:t>9</a:t>
            </a:r>
            <a:r>
              <a:rPr lang="fr-FR" sz="1200" dirty="0">
                <a:solidFill>
                  <a:srgbClr val="003399"/>
                </a:solidFill>
              </a:rPr>
              <a:t>. </a:t>
            </a:r>
            <a:r>
              <a:rPr lang="fr-FR" sz="1200" dirty="0" smtClean="0">
                <a:solidFill>
                  <a:srgbClr val="003399"/>
                </a:solidFill>
              </a:rPr>
              <a:t>Switzerland</a:t>
            </a:r>
            <a:endParaRPr lang="fr-FR" sz="1200" dirty="0">
              <a:solidFill>
                <a:srgbClr val="003399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100" dirty="0" smtClean="0">
                <a:solidFill>
                  <a:srgbClr val="003399"/>
                </a:solidFill>
              </a:rPr>
              <a:t>10</a:t>
            </a:r>
            <a:r>
              <a:rPr lang="fr-FR" sz="1100" dirty="0">
                <a:solidFill>
                  <a:srgbClr val="003399"/>
                </a:solidFill>
              </a:rPr>
              <a:t>. </a:t>
            </a:r>
            <a:r>
              <a:rPr lang="fr-FR" sz="1200" dirty="0" smtClean="0">
                <a:solidFill>
                  <a:srgbClr val="003399"/>
                </a:solidFill>
              </a:rPr>
              <a:t>Italy</a:t>
            </a:r>
            <a:endParaRPr lang="fr-FR" sz="1200" dirty="0">
              <a:solidFill>
                <a:srgbClr val="003399"/>
              </a:solidFill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39552" y="4159327"/>
            <a:ext cx="2374900" cy="2215991"/>
          </a:xfrm>
          <a:prstGeom prst="rect">
            <a:avLst/>
          </a:prstGeom>
          <a:noFill/>
          <a:ln w="9525">
            <a:solidFill>
              <a:srgbClr val="B6CA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r-FR" sz="1200" b="1" i="1" dirty="0">
                <a:solidFill>
                  <a:srgbClr val="003399"/>
                </a:solidFill>
              </a:rPr>
              <a:t>Top 10 activities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r-FR" sz="1200" dirty="0">
                <a:solidFill>
                  <a:srgbClr val="003399"/>
                </a:solidFill>
              </a:rPr>
              <a:t>1. Banks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003399"/>
                </a:solidFill>
              </a:rPr>
              <a:t>2. Automotive </a:t>
            </a:r>
            <a:r>
              <a:rPr lang="fr-FR" sz="1200" dirty="0" smtClean="0">
                <a:solidFill>
                  <a:srgbClr val="003399"/>
                </a:solidFill>
              </a:rPr>
              <a:t>&amp; </a:t>
            </a:r>
            <a:r>
              <a:rPr lang="fr-FR" sz="1200" dirty="0">
                <a:solidFill>
                  <a:srgbClr val="003399"/>
                </a:solidFill>
              </a:rPr>
              <a:t>equipment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0000"/>
                </a:solidFill>
              </a:rPr>
              <a:t>3. Pharmaceutical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 dirty="0" smtClean="0">
                <a:solidFill>
                  <a:srgbClr val="003399"/>
                </a:solidFill>
              </a:rPr>
              <a:t>4</a:t>
            </a:r>
            <a:r>
              <a:rPr lang="fr-FR" sz="1200" dirty="0">
                <a:solidFill>
                  <a:srgbClr val="003399"/>
                </a:solidFill>
              </a:rPr>
              <a:t>. IT </a:t>
            </a:r>
            <a:r>
              <a:rPr lang="fr-FR" sz="1200" dirty="0" smtClean="0">
                <a:solidFill>
                  <a:srgbClr val="003399"/>
                </a:solidFill>
              </a:rPr>
              <a:t>services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 dirty="0" smtClean="0">
                <a:solidFill>
                  <a:srgbClr val="003399"/>
                </a:solidFill>
              </a:rPr>
              <a:t>5</a:t>
            </a:r>
            <a:r>
              <a:rPr lang="fr-FR" sz="1200" dirty="0">
                <a:solidFill>
                  <a:srgbClr val="003399"/>
                </a:solidFill>
              </a:rPr>
              <a:t>. Aeronautics and Space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 dirty="0" smtClean="0">
                <a:solidFill>
                  <a:srgbClr val="003399"/>
                </a:solidFill>
              </a:rPr>
              <a:t>6</a:t>
            </a:r>
            <a:r>
              <a:rPr lang="fr-FR" sz="1200" dirty="0">
                <a:solidFill>
                  <a:srgbClr val="003399"/>
                </a:solidFill>
              </a:rPr>
              <a:t>. </a:t>
            </a:r>
            <a:r>
              <a:rPr lang="fr-FR" sz="1200" dirty="0" smtClean="0">
                <a:solidFill>
                  <a:srgbClr val="003399"/>
                </a:solidFill>
              </a:rPr>
              <a:t>Consulting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 dirty="0" smtClean="0">
                <a:solidFill>
                  <a:srgbClr val="003399"/>
                </a:solidFill>
              </a:rPr>
              <a:t>7.</a:t>
            </a:r>
            <a:r>
              <a:rPr lang="fr-FR" sz="1200" dirty="0">
                <a:solidFill>
                  <a:srgbClr val="003399"/>
                </a:solidFill>
              </a:rPr>
              <a:t> Rail &amp; </a:t>
            </a:r>
            <a:r>
              <a:rPr lang="fr-FR" sz="1200" dirty="0" err="1" smtClean="0">
                <a:solidFill>
                  <a:srgbClr val="003399"/>
                </a:solidFill>
              </a:rPr>
              <a:t>urban</a:t>
            </a:r>
            <a:r>
              <a:rPr lang="fr-FR" sz="1200" dirty="0" smtClean="0">
                <a:solidFill>
                  <a:srgbClr val="003399"/>
                </a:solidFill>
              </a:rPr>
              <a:t> transport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 dirty="0" smtClean="0">
                <a:solidFill>
                  <a:srgbClr val="003399"/>
                </a:solidFill>
              </a:rPr>
              <a:t>8</a:t>
            </a:r>
            <a:r>
              <a:rPr lang="fr-FR" sz="1200" dirty="0">
                <a:solidFill>
                  <a:srgbClr val="003399"/>
                </a:solidFill>
              </a:rPr>
              <a:t>. Services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 dirty="0" smtClean="0">
                <a:solidFill>
                  <a:srgbClr val="003399"/>
                </a:solidFill>
              </a:rPr>
              <a:t>9</a:t>
            </a:r>
            <a:r>
              <a:rPr lang="fr-FR" sz="1200" dirty="0">
                <a:solidFill>
                  <a:srgbClr val="003399"/>
                </a:solidFill>
              </a:rPr>
              <a:t>. Building &amp; civil engineering </a:t>
            </a:r>
            <a:r>
              <a:rPr lang="fr-FR" sz="1100" dirty="0" smtClean="0">
                <a:solidFill>
                  <a:srgbClr val="003399"/>
                </a:solidFill>
              </a:rPr>
              <a:t>10</a:t>
            </a:r>
            <a:r>
              <a:rPr lang="fr-FR" sz="1200" dirty="0" smtClean="0">
                <a:solidFill>
                  <a:srgbClr val="003399"/>
                </a:solidFill>
              </a:rPr>
              <a:t>.Air Transports</a:t>
            </a:r>
            <a:endParaRPr lang="fr-FR" sz="1200" dirty="0">
              <a:solidFill>
                <a:srgbClr val="003399"/>
              </a:solidFill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92206" y="3414850"/>
            <a:ext cx="2422246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fr-FR" sz="1600" dirty="0">
                <a:solidFill>
                  <a:srgbClr val="003399"/>
                </a:solidFill>
              </a:rPr>
              <a:t>Currently, </a:t>
            </a:r>
            <a:r>
              <a:rPr lang="fr-FR" sz="1600" b="1" dirty="0" smtClean="0">
                <a:solidFill>
                  <a:srgbClr val="FF9900"/>
                </a:solidFill>
              </a:rPr>
              <a:t>1,885   </a:t>
            </a:r>
            <a:r>
              <a:rPr lang="fr-FR" sz="1600" dirty="0" smtClean="0">
                <a:solidFill>
                  <a:srgbClr val="003399"/>
                </a:solidFill>
              </a:rPr>
              <a:t> participating </a:t>
            </a:r>
            <a:r>
              <a:rPr lang="fr-FR" sz="1600" b="1" dirty="0">
                <a:solidFill>
                  <a:srgbClr val="FF9900"/>
                </a:solidFill>
              </a:rPr>
              <a:t>companies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292082" y="2126843"/>
            <a:ext cx="3636776" cy="461665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3399"/>
                </a:solidFill>
              </a:rPr>
              <a:t>Average duration of assignment : </a:t>
            </a:r>
            <a:r>
              <a:rPr lang="en-US" sz="1200" b="1" dirty="0" smtClean="0">
                <a:solidFill>
                  <a:srgbClr val="FF9900"/>
                </a:solidFill>
              </a:rPr>
              <a:t>18 </a:t>
            </a:r>
            <a:r>
              <a:rPr lang="en-US" sz="1200" b="1" dirty="0">
                <a:solidFill>
                  <a:srgbClr val="FF9900"/>
                </a:solidFill>
              </a:rPr>
              <a:t>months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3399"/>
                </a:solidFill>
              </a:rPr>
              <a:t>Average age of the V.I.E : </a:t>
            </a:r>
            <a:r>
              <a:rPr lang="en-US" sz="1200" b="1" dirty="0" smtClean="0">
                <a:solidFill>
                  <a:srgbClr val="FF9900"/>
                </a:solidFill>
              </a:rPr>
              <a:t>26 </a:t>
            </a:r>
            <a:r>
              <a:rPr lang="en-US" sz="1200" b="1" dirty="0">
                <a:solidFill>
                  <a:srgbClr val="FF9900"/>
                </a:solidFill>
              </a:rPr>
              <a:t>years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5417018" y="6392912"/>
            <a:ext cx="351184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i="1" dirty="0" smtClean="0">
                <a:solidFill>
                  <a:srgbClr val="000000"/>
                </a:solidFill>
              </a:rPr>
              <a:t>*source </a:t>
            </a:r>
            <a:r>
              <a:rPr lang="en-US" sz="1000" i="1" dirty="0">
                <a:solidFill>
                  <a:srgbClr val="000000"/>
                </a:solidFill>
              </a:rPr>
              <a:t>: </a:t>
            </a:r>
            <a:r>
              <a:rPr lang="en-US" sz="1000" i="1" dirty="0" smtClean="0">
                <a:solidFill>
                  <a:srgbClr val="000000"/>
                </a:solidFill>
              </a:rPr>
              <a:t>BUSINESS FRANCE Database, March 2015</a:t>
            </a:r>
            <a:endParaRPr lang="fr-FR" sz="1000" i="1" dirty="0">
              <a:solidFill>
                <a:srgbClr val="000000"/>
              </a:solidFill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4556028" y="3417355"/>
            <a:ext cx="35290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600" dirty="0">
                <a:solidFill>
                  <a:srgbClr val="003399"/>
                </a:solidFill>
              </a:rPr>
              <a:t>… and </a:t>
            </a:r>
            <a:r>
              <a:rPr lang="en-US" sz="1600" b="1" dirty="0" smtClean="0">
                <a:solidFill>
                  <a:srgbClr val="FF9900"/>
                </a:solidFill>
              </a:rPr>
              <a:t>8,644  </a:t>
            </a:r>
            <a:r>
              <a:rPr lang="en-US" sz="1600" b="1" dirty="0">
                <a:solidFill>
                  <a:srgbClr val="FF9900"/>
                </a:solidFill>
              </a:rPr>
              <a:t>V.I.E </a:t>
            </a:r>
            <a:r>
              <a:rPr lang="en-US" sz="1600" dirty="0">
                <a:solidFill>
                  <a:srgbClr val="003399"/>
                </a:solidFill>
              </a:rPr>
              <a:t>in assignment in </a:t>
            </a:r>
            <a:r>
              <a:rPr lang="en-US" sz="1600" b="1" dirty="0" smtClean="0">
                <a:solidFill>
                  <a:srgbClr val="FF9900"/>
                </a:solidFill>
              </a:rPr>
              <a:t>126 </a:t>
            </a:r>
            <a:r>
              <a:rPr lang="en-US" sz="1600" b="1" dirty="0">
                <a:solidFill>
                  <a:srgbClr val="FF9900"/>
                </a:solidFill>
              </a:rPr>
              <a:t>countries</a:t>
            </a:r>
          </a:p>
        </p:txBody>
      </p:sp>
      <p:grpSp>
        <p:nvGrpSpPr>
          <p:cNvPr id="13" name="Groupe 1"/>
          <p:cNvGrpSpPr/>
          <p:nvPr/>
        </p:nvGrpSpPr>
        <p:grpSpPr>
          <a:xfrm>
            <a:off x="5220074" y="3927043"/>
            <a:ext cx="3528392" cy="2438747"/>
            <a:chOff x="5220072" y="3582541"/>
            <a:chExt cx="3528392" cy="2438747"/>
          </a:xfrm>
        </p:grpSpPr>
        <p:pic>
          <p:nvPicPr>
            <p:cNvPr id="14" name="Picture 77" descr="Carte VIE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8" t="5869" r="3754" b="5616"/>
            <a:stretch/>
          </p:blipFill>
          <p:spPr bwMode="auto">
            <a:xfrm>
              <a:off x="5220072" y="3582541"/>
              <a:ext cx="3528392" cy="2438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 Box 58"/>
            <p:cNvSpPr txBox="1">
              <a:spLocks noChangeArrowheads="1"/>
            </p:cNvSpPr>
            <p:nvPr/>
          </p:nvSpPr>
          <p:spPr bwMode="auto">
            <a:xfrm>
              <a:off x="5417016" y="4873986"/>
              <a:ext cx="657255" cy="338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fr-FR" sz="1200" b="1" i="0" dirty="0" smtClean="0">
                  <a:solidFill>
                    <a:srgbClr val="000000"/>
                  </a:solidFill>
                  <a:latin typeface="Times New Roman" pitchFamily="18" charset="0"/>
                </a:rPr>
                <a:t>15%</a:t>
              </a:r>
              <a:endParaRPr lang="fr-FR" i="0" dirty="0">
                <a:solidFill>
                  <a:srgbClr val="000000"/>
                </a:solidFill>
              </a:endParaRPr>
            </a:p>
          </p:txBody>
        </p:sp>
        <p:sp>
          <p:nvSpPr>
            <p:cNvPr id="16" name="Text Box 59"/>
            <p:cNvSpPr txBox="1">
              <a:spLocks noChangeArrowheads="1"/>
            </p:cNvSpPr>
            <p:nvPr/>
          </p:nvSpPr>
          <p:spPr bwMode="auto">
            <a:xfrm>
              <a:off x="8085038" y="4950352"/>
              <a:ext cx="555241" cy="286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fr-FR" sz="1200" b="1" i="0" dirty="0" smtClean="0">
                  <a:solidFill>
                    <a:srgbClr val="000000"/>
                  </a:solidFill>
                  <a:latin typeface="Times New Roman" pitchFamily="18" charset="0"/>
                </a:rPr>
                <a:t>18%</a:t>
              </a:r>
              <a:endParaRPr lang="fr-FR" i="0" dirty="0">
                <a:solidFill>
                  <a:srgbClr val="000000"/>
                </a:solidFill>
              </a:endParaRPr>
            </a:p>
          </p:txBody>
        </p:sp>
        <p:sp>
          <p:nvSpPr>
            <p:cNvPr id="17" name="Text Box 60"/>
            <p:cNvSpPr txBox="1">
              <a:spLocks noChangeArrowheads="1"/>
            </p:cNvSpPr>
            <p:nvPr/>
          </p:nvSpPr>
          <p:spPr bwMode="auto">
            <a:xfrm>
              <a:off x="5746372" y="5428075"/>
              <a:ext cx="475088" cy="273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fr-FR" sz="1200" b="1" i="0" dirty="0" smtClean="0">
                  <a:solidFill>
                    <a:srgbClr val="000000"/>
                  </a:solidFill>
                  <a:latin typeface="Times New Roman" pitchFamily="18" charset="0"/>
                </a:rPr>
                <a:t>6%</a:t>
              </a:r>
              <a:endParaRPr lang="fr-FR" i="0" dirty="0">
                <a:solidFill>
                  <a:srgbClr val="000000"/>
                </a:solidFill>
              </a:endParaRPr>
            </a:p>
          </p:txBody>
        </p:sp>
        <p:sp>
          <p:nvSpPr>
            <p:cNvPr id="18" name="Text Box 61"/>
            <p:cNvSpPr txBox="1">
              <a:spLocks noChangeArrowheads="1"/>
            </p:cNvSpPr>
            <p:nvPr/>
          </p:nvSpPr>
          <p:spPr bwMode="auto">
            <a:xfrm>
              <a:off x="6804391" y="5359387"/>
              <a:ext cx="482375" cy="268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fr-FR" sz="1200" b="1" i="0" dirty="0">
                  <a:solidFill>
                    <a:srgbClr val="000000"/>
                  </a:solidFill>
                  <a:latin typeface="Times New Roman" pitchFamily="18" charset="0"/>
                </a:rPr>
                <a:t>7</a:t>
              </a:r>
              <a:r>
                <a:rPr lang="fr-FR" sz="1200" b="1" i="0" dirty="0" smtClean="0">
                  <a:solidFill>
                    <a:srgbClr val="000000"/>
                  </a:solidFill>
                  <a:latin typeface="Times New Roman" pitchFamily="18" charset="0"/>
                </a:rPr>
                <a:t>%</a:t>
              </a:r>
              <a:endParaRPr lang="fr-FR" i="0" dirty="0">
                <a:solidFill>
                  <a:srgbClr val="000000"/>
                </a:solidFill>
              </a:endParaRPr>
            </a:p>
          </p:txBody>
        </p:sp>
        <p:sp>
          <p:nvSpPr>
            <p:cNvPr id="19" name="Text Box 62"/>
            <p:cNvSpPr txBox="1">
              <a:spLocks noChangeArrowheads="1"/>
            </p:cNvSpPr>
            <p:nvPr/>
          </p:nvSpPr>
          <p:spPr bwMode="auto">
            <a:xfrm>
              <a:off x="7333401" y="5083105"/>
              <a:ext cx="670617" cy="276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fr-FR" sz="1200" b="1" i="0" dirty="0" smtClean="0">
                  <a:solidFill>
                    <a:srgbClr val="000000"/>
                  </a:solidFill>
                  <a:latin typeface="Times New Roman" pitchFamily="18" charset="0"/>
                </a:rPr>
                <a:t>6%</a:t>
              </a:r>
              <a:endParaRPr lang="fr-FR" sz="2000" i="0" dirty="0">
                <a:solidFill>
                  <a:srgbClr val="000000"/>
                </a:solidFill>
              </a:endParaRPr>
            </a:p>
          </p:txBody>
        </p:sp>
        <p:sp>
          <p:nvSpPr>
            <p:cNvPr id="20" name="Text Box 63"/>
            <p:cNvSpPr txBox="1">
              <a:spLocks noChangeArrowheads="1"/>
            </p:cNvSpPr>
            <p:nvPr/>
          </p:nvSpPr>
          <p:spPr bwMode="auto">
            <a:xfrm>
              <a:off x="7002587" y="4112303"/>
              <a:ext cx="679114" cy="380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fr-FR" sz="1600" b="1" i="0" dirty="0" smtClean="0">
                  <a:solidFill>
                    <a:srgbClr val="000000"/>
                  </a:solidFill>
                  <a:latin typeface="Times New Roman" pitchFamily="18" charset="0"/>
                </a:rPr>
                <a:t>49%</a:t>
              </a:r>
              <a:endParaRPr lang="fr-FR" i="0" dirty="0">
                <a:solidFill>
                  <a:srgbClr val="000000"/>
                </a:solidFill>
              </a:endParaRPr>
            </a:p>
          </p:txBody>
        </p:sp>
      </p:grpSp>
      <p:sp>
        <p:nvSpPr>
          <p:cNvPr id="21" name="ZoneTexte 21"/>
          <p:cNvSpPr txBox="1"/>
          <p:nvPr/>
        </p:nvSpPr>
        <p:spPr bwMode="auto">
          <a:xfrm>
            <a:off x="827584" y="1046724"/>
            <a:ext cx="419936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US" sz="1200" b="1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V.I.E on assignment during the last 12 months</a:t>
            </a: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83" r="6012"/>
          <a:stretch/>
        </p:blipFill>
        <p:spPr bwMode="auto">
          <a:xfrm>
            <a:off x="538188" y="1321067"/>
            <a:ext cx="4752528" cy="2039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ounded Rectangle 22"/>
          <p:cNvSpPr/>
          <p:nvPr/>
        </p:nvSpPr>
        <p:spPr>
          <a:xfrm>
            <a:off x="0" y="17092"/>
            <a:ext cx="1005506" cy="1042587"/>
          </a:xfrm>
          <a:prstGeom prst="roundRect">
            <a:avLst>
              <a:gd name="adj" fmla="val 10000"/>
            </a:avLst>
          </a:prstGeom>
          <a:blipFill rotWithShape="1">
            <a:blip r:embed="rId4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4" name="Title 1"/>
          <p:cNvSpPr txBox="1">
            <a:spLocks/>
          </p:cNvSpPr>
          <p:nvPr/>
        </p:nvSpPr>
        <p:spPr>
          <a:xfrm>
            <a:off x="1162227" y="254223"/>
            <a:ext cx="7387305" cy="5683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>
                <a:solidFill>
                  <a:schemeClr val="bg1"/>
                </a:solidFill>
                <a:latin typeface="+mj-lt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fr-BE" dirty="0" err="1" smtClean="0"/>
              <a:t>Sustainability</a:t>
            </a:r>
            <a:r>
              <a:rPr lang="fr-BE" dirty="0" smtClean="0"/>
              <a:t> of the VIE program: </a:t>
            </a:r>
            <a:r>
              <a:rPr lang="fr-BE" dirty="0" err="1" smtClean="0"/>
              <a:t>some</a:t>
            </a:r>
            <a:r>
              <a:rPr lang="fr-BE" dirty="0" smtClean="0"/>
              <a:t> </a:t>
            </a:r>
            <a:r>
              <a:rPr lang="fr-BE" dirty="0" err="1" smtClean="0"/>
              <a:t>evidences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99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VIE Program @ BAXTER</a:t>
            </a:r>
            <a:endParaRPr lang="fr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744490-6CCA-4823-8555-827D1108FDDD}" type="datetime1">
              <a:rPr lang="fr-FR" smtClean="0"/>
              <a:pPr>
                <a:defRPr/>
              </a:pPr>
              <a:t>14/12/2016</a:t>
            </a:fld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D81EA5-C855-4623-B538-C7FF76358BDA}" type="slidenum">
              <a:rPr lang="fr-FR" smtClean="0"/>
              <a:pPr>
                <a:defRPr/>
              </a:pPr>
              <a:t>8</a:t>
            </a:fld>
            <a:endParaRPr lang="fr-FR">
              <a:solidFill>
                <a:srgbClr val="000000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259630" y="908720"/>
            <a:ext cx="7272809" cy="2808312"/>
            <a:chOff x="939680" y="542684"/>
            <a:chExt cx="6832942" cy="2808312"/>
          </a:xfrm>
          <a:scene3d>
            <a:camera prst="orthographicFront"/>
            <a:lightRig rig="flat" dir="t"/>
          </a:scene3d>
        </p:grpSpPr>
        <p:sp>
          <p:nvSpPr>
            <p:cNvPr id="14" name="Pentagon 13"/>
            <p:cNvSpPr/>
            <p:nvPr/>
          </p:nvSpPr>
          <p:spPr>
            <a:xfrm rot="10800000">
              <a:off x="939680" y="542684"/>
              <a:ext cx="6832941" cy="2808312"/>
            </a:xfrm>
            <a:prstGeom prst="homePlate">
              <a:avLst/>
            </a:prstGeom>
            <a:solidFill>
              <a:schemeClr val="bg1"/>
            </a:solidFill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5" name="Pentagon 4"/>
            <p:cNvSpPr/>
            <p:nvPr/>
          </p:nvSpPr>
          <p:spPr>
            <a:xfrm>
              <a:off x="1430631" y="542685"/>
              <a:ext cx="6341991" cy="266429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165694" tIns="60960" rIns="113792" bIns="60960" numCol="1" spcCol="1270" anchor="ctr" anchorCtr="0">
              <a:noAutofit/>
            </a:bodyPr>
            <a:lstStyle/>
            <a:p>
              <a:pPr marL="0" lvl="0" indent="0" algn="l" defTabSz="6858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r>
                <a:rPr lang="fr-BE" sz="1600" b="1" kern="1200" dirty="0" smtClean="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GOALS</a:t>
              </a:r>
              <a:endParaRPr lang="fr-BE" sz="1600" b="0" kern="1200" dirty="0" smtClean="0">
                <a:solidFill>
                  <a:srgbClr val="002060"/>
                </a:solidFill>
              </a:endParaRPr>
            </a:p>
            <a:p>
              <a:pPr marL="285750" lvl="0" indent="-2857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r-BE" sz="1600" b="0" kern="1200" dirty="0" smtClean="0">
                  <a:solidFill>
                    <a:srgbClr val="002060"/>
                  </a:solidFill>
                </a:rPr>
                <a:t>Pool of talents</a:t>
              </a:r>
            </a:p>
            <a:p>
              <a:pPr marL="285750" lvl="0" indent="-2857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r-BE" sz="1600" b="0" kern="1200" dirty="0" err="1" smtClean="0">
                  <a:solidFill>
                    <a:srgbClr val="002060"/>
                  </a:solidFill>
                </a:rPr>
                <a:t>Acquire</a:t>
              </a:r>
              <a:r>
                <a:rPr lang="fr-BE" sz="1600" b="0" kern="1200" dirty="0" smtClean="0">
                  <a:solidFill>
                    <a:srgbClr val="002060"/>
                  </a:solidFill>
                </a:rPr>
                <a:t> new expertises</a:t>
              </a:r>
            </a:p>
            <a:p>
              <a:pPr marL="285750" lvl="0" indent="-2857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r-BE" sz="1600" b="0" kern="1200" dirty="0" err="1" smtClean="0">
                  <a:solidFill>
                    <a:srgbClr val="002060"/>
                  </a:solidFill>
                </a:rPr>
                <a:t>Increase</a:t>
              </a:r>
              <a:r>
                <a:rPr lang="fr-BE" sz="1600" b="0" kern="1200" dirty="0" smtClean="0">
                  <a:solidFill>
                    <a:srgbClr val="002060"/>
                  </a:solidFill>
                </a:rPr>
                <a:t> global </a:t>
              </a:r>
              <a:r>
                <a:rPr lang="fr-BE" sz="1600" b="0" kern="1200" dirty="0" err="1" smtClean="0">
                  <a:solidFill>
                    <a:srgbClr val="002060"/>
                  </a:solidFill>
                </a:rPr>
                <a:t>mobility</a:t>
              </a:r>
              <a:endParaRPr lang="fr-BE" sz="1600" b="0" kern="1200" dirty="0" smtClean="0">
                <a:solidFill>
                  <a:srgbClr val="002060"/>
                </a:solidFill>
              </a:endParaRPr>
            </a:p>
            <a:p>
              <a:pPr marL="285750" lvl="0" indent="-2857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r-BE" sz="1600" b="0" kern="1200" dirty="0" err="1" smtClean="0">
                  <a:solidFill>
                    <a:srgbClr val="002060"/>
                  </a:solidFill>
                </a:rPr>
                <a:t>Low</a:t>
              </a:r>
              <a:r>
                <a:rPr lang="fr-BE" sz="1600" b="0" kern="1200" dirty="0" smtClean="0">
                  <a:solidFill>
                    <a:srgbClr val="002060"/>
                  </a:solidFill>
                </a:rPr>
                <a:t> </a:t>
              </a:r>
              <a:r>
                <a:rPr lang="fr-BE" sz="1600" b="0" kern="1200" dirty="0" err="1" smtClean="0">
                  <a:solidFill>
                    <a:srgbClr val="002060"/>
                  </a:solidFill>
                </a:rPr>
                <a:t>Cost</a:t>
              </a:r>
              <a:r>
                <a:rPr lang="fr-BE" sz="1600" b="0" kern="1200" dirty="0" smtClean="0">
                  <a:solidFill>
                    <a:srgbClr val="002060"/>
                  </a:solidFill>
                </a:rPr>
                <a:t> HC</a:t>
              </a:r>
            </a:p>
            <a:p>
              <a:pPr marL="285750" lvl="0" indent="-2857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r-BE" sz="1600" b="0" kern="1200" dirty="0" err="1" smtClean="0">
                  <a:solidFill>
                    <a:srgbClr val="002060"/>
                  </a:solidFill>
                </a:rPr>
                <a:t>Increase</a:t>
              </a:r>
              <a:r>
                <a:rPr lang="fr-BE" sz="1600" b="0" kern="1200" dirty="0" smtClean="0">
                  <a:solidFill>
                    <a:srgbClr val="002060"/>
                  </a:solidFill>
                </a:rPr>
                <a:t> HC </a:t>
              </a:r>
              <a:r>
                <a:rPr lang="fr-BE" sz="1600" b="0" kern="1200" dirty="0" err="1" smtClean="0">
                  <a:solidFill>
                    <a:srgbClr val="002060"/>
                  </a:solidFill>
                </a:rPr>
                <a:t>whilst</a:t>
              </a:r>
              <a:r>
                <a:rPr lang="fr-BE" sz="1600" b="0" kern="1200" dirty="0" smtClean="0">
                  <a:solidFill>
                    <a:srgbClr val="002060"/>
                  </a:solidFill>
                </a:rPr>
                <a:t> </a:t>
              </a:r>
              <a:r>
                <a:rPr lang="fr-BE" sz="1600" b="0" kern="1200" dirty="0" err="1" smtClean="0">
                  <a:solidFill>
                    <a:srgbClr val="002060"/>
                  </a:solidFill>
                </a:rPr>
                <a:t>keeping</a:t>
              </a:r>
              <a:r>
                <a:rPr lang="fr-BE" sz="1600" b="0" kern="1200" dirty="0" smtClean="0">
                  <a:solidFill>
                    <a:srgbClr val="002060"/>
                  </a:solidFill>
                </a:rPr>
                <a:t> flat budget</a:t>
              </a:r>
            </a:p>
            <a:p>
              <a:pPr marL="285750" lvl="0" indent="-2857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r-BE" sz="1600" dirty="0" smtClean="0">
                  <a:solidFill>
                    <a:srgbClr val="002060"/>
                  </a:solidFill>
                </a:rPr>
                <a:t>Belgium site </a:t>
              </a:r>
              <a:r>
                <a:rPr lang="fr-BE" sz="1600" dirty="0" err="1" smtClean="0">
                  <a:solidFill>
                    <a:srgbClr val="002060"/>
                  </a:solidFill>
                </a:rPr>
                <a:t>competitive</a:t>
              </a:r>
              <a:r>
                <a:rPr lang="fr-BE" sz="1600" dirty="0" smtClean="0">
                  <a:solidFill>
                    <a:srgbClr val="002060"/>
                  </a:solidFill>
                </a:rPr>
                <a:t> in a Global </a:t>
              </a:r>
              <a:r>
                <a:rPr lang="fr-BE" sz="1600" dirty="0" err="1" smtClean="0">
                  <a:solidFill>
                    <a:srgbClr val="002060"/>
                  </a:solidFill>
                </a:rPr>
                <a:t>footprint</a:t>
              </a:r>
              <a:r>
                <a:rPr lang="fr-BE" sz="1600" dirty="0" smtClean="0">
                  <a:solidFill>
                    <a:srgbClr val="002060"/>
                  </a:solidFill>
                </a:rPr>
                <a:t> </a:t>
              </a:r>
            </a:p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BE" sz="1600" dirty="0">
                  <a:solidFill>
                    <a:srgbClr val="002060"/>
                  </a:solidFill>
                </a:rPr>
                <a:t>	</a:t>
              </a:r>
              <a:r>
                <a:rPr lang="fr-BE" sz="1200" dirty="0" smtClean="0">
                  <a:solidFill>
                    <a:srgbClr val="002060"/>
                  </a:solidFill>
                </a:rPr>
                <a:t>(</a:t>
              </a:r>
              <a:r>
                <a:rPr lang="fr-BE" sz="1200" dirty="0" err="1" smtClean="0">
                  <a:solidFill>
                    <a:srgbClr val="002060"/>
                  </a:solidFill>
                </a:rPr>
                <a:t>threat</a:t>
              </a:r>
              <a:r>
                <a:rPr lang="fr-BE" sz="1200" dirty="0" smtClean="0">
                  <a:solidFill>
                    <a:srgbClr val="002060"/>
                  </a:solidFill>
                </a:rPr>
                <a:t> </a:t>
              </a:r>
              <a:r>
                <a:rPr lang="fr-BE" sz="1200" dirty="0" err="1" smtClean="0">
                  <a:solidFill>
                    <a:srgbClr val="002060"/>
                  </a:solidFill>
                </a:rPr>
                <a:t>from</a:t>
              </a:r>
              <a:r>
                <a:rPr lang="fr-BE" sz="1200" dirty="0" smtClean="0">
                  <a:solidFill>
                    <a:srgbClr val="002060"/>
                  </a:solidFill>
                </a:rPr>
                <a:t> China, </a:t>
              </a:r>
              <a:r>
                <a:rPr lang="fr-BE" sz="1200" dirty="0" err="1" smtClean="0">
                  <a:solidFill>
                    <a:srgbClr val="002060"/>
                  </a:solidFill>
                </a:rPr>
                <a:t>India</a:t>
              </a:r>
              <a:r>
                <a:rPr lang="fr-BE" sz="1200" dirty="0" smtClean="0">
                  <a:solidFill>
                    <a:srgbClr val="002060"/>
                  </a:solidFill>
                </a:rPr>
                <a:t>, </a:t>
              </a:r>
              <a:r>
                <a:rPr lang="fr-BE" sz="1200" dirty="0" err="1" smtClean="0">
                  <a:solidFill>
                    <a:srgbClr val="002060"/>
                  </a:solidFill>
                </a:rPr>
                <a:t>eastern</a:t>
              </a:r>
              <a:r>
                <a:rPr lang="fr-BE" sz="1200" dirty="0" smtClean="0">
                  <a:solidFill>
                    <a:srgbClr val="002060"/>
                  </a:solidFill>
                </a:rPr>
                <a:t> </a:t>
              </a:r>
              <a:r>
                <a:rPr lang="fr-BE" sz="1200" dirty="0" err="1" smtClean="0">
                  <a:solidFill>
                    <a:srgbClr val="002060"/>
                  </a:solidFill>
                </a:rPr>
                <a:t>courntries</a:t>
              </a:r>
              <a:r>
                <a:rPr lang="fr-BE" sz="1200" dirty="0" smtClean="0">
                  <a:solidFill>
                    <a:srgbClr val="002060"/>
                  </a:solidFill>
                </a:rPr>
                <a:t>)</a:t>
              </a:r>
              <a:endParaRPr lang="fr-BE" sz="1200" kern="1200" dirty="0"/>
            </a:p>
          </p:txBody>
        </p:sp>
      </p:grpSp>
      <p:sp>
        <p:nvSpPr>
          <p:cNvPr id="13" name="Oval 12"/>
          <p:cNvSpPr/>
          <p:nvPr/>
        </p:nvSpPr>
        <p:spPr>
          <a:xfrm>
            <a:off x="752322" y="1422095"/>
            <a:ext cx="1971970" cy="1781561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Rectangle 15"/>
          <p:cNvSpPr/>
          <p:nvPr/>
        </p:nvSpPr>
        <p:spPr>
          <a:xfrm>
            <a:off x="896337" y="4221088"/>
            <a:ext cx="7636102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325" lvl="2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q"/>
              <a:defRPr/>
            </a:pPr>
            <a:r>
              <a:rPr lang="fr-BE" b="1" dirty="0">
                <a:solidFill>
                  <a:schemeClr val="accent6"/>
                </a:solidFill>
              </a:rPr>
              <a:t>VIE program @ Baxter: </a:t>
            </a:r>
            <a:r>
              <a:rPr lang="fr-BE" sz="1600" dirty="0" err="1">
                <a:solidFill>
                  <a:srgbClr val="002060"/>
                </a:solidFill>
              </a:rPr>
              <a:t>launched</a:t>
            </a:r>
            <a:r>
              <a:rPr lang="fr-BE" sz="1600" dirty="0">
                <a:solidFill>
                  <a:srgbClr val="002060"/>
                </a:solidFill>
              </a:rPr>
              <a:t> in </a:t>
            </a:r>
            <a:r>
              <a:rPr lang="fr-BE" sz="1600" dirty="0" err="1">
                <a:solidFill>
                  <a:srgbClr val="002060"/>
                </a:solidFill>
              </a:rPr>
              <a:t>January</a:t>
            </a:r>
            <a:r>
              <a:rPr lang="fr-BE" sz="1600" dirty="0">
                <a:solidFill>
                  <a:srgbClr val="002060"/>
                </a:solidFill>
              </a:rPr>
              <a:t> </a:t>
            </a:r>
            <a:r>
              <a:rPr lang="fr-BE" sz="1600" dirty="0" smtClean="0">
                <a:solidFill>
                  <a:srgbClr val="002060"/>
                </a:solidFill>
              </a:rPr>
              <a:t>2015</a:t>
            </a:r>
            <a:endParaRPr lang="fr-BE" sz="1600" b="1" dirty="0">
              <a:solidFill>
                <a:schemeClr val="accent6"/>
              </a:solidFill>
            </a:endParaRPr>
          </a:p>
          <a:p>
            <a:pPr marL="536575" lvl="2" indent="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None/>
              <a:defRPr/>
            </a:pPr>
            <a:endParaRPr lang="fr-BE" b="1" dirty="0">
              <a:solidFill>
                <a:schemeClr val="accent6"/>
              </a:solidFill>
            </a:endParaRPr>
          </a:p>
          <a:p>
            <a:pPr marL="822325" lvl="2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q"/>
              <a:defRPr/>
            </a:pPr>
            <a:r>
              <a:rPr lang="fr-BE" b="1" dirty="0" err="1">
                <a:solidFill>
                  <a:schemeClr val="accent6"/>
                </a:solidFill>
              </a:rPr>
              <a:t>Today</a:t>
            </a:r>
            <a:r>
              <a:rPr lang="fr-BE" b="1" dirty="0">
                <a:solidFill>
                  <a:schemeClr val="accent6"/>
                </a:solidFill>
              </a:rPr>
              <a:t>: </a:t>
            </a: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Ø"/>
              <a:defRPr/>
            </a:pPr>
            <a:r>
              <a:rPr lang="fr-BE" sz="1500" b="1" dirty="0">
                <a:solidFill>
                  <a:srgbClr val="002060"/>
                </a:solidFill>
              </a:rPr>
              <a:t>83 VIE on </a:t>
            </a:r>
            <a:r>
              <a:rPr lang="fr-BE" sz="1500" b="1" dirty="0" err="1">
                <a:solidFill>
                  <a:srgbClr val="002060"/>
                </a:solidFill>
              </a:rPr>
              <a:t>board</a:t>
            </a:r>
            <a:r>
              <a:rPr lang="fr-BE" sz="1500" b="1" dirty="0">
                <a:solidFill>
                  <a:srgbClr val="002060"/>
                </a:solidFill>
              </a:rPr>
              <a:t> </a:t>
            </a:r>
            <a:r>
              <a:rPr lang="fr-BE" sz="1500" dirty="0">
                <a:solidFill>
                  <a:srgbClr val="002060"/>
                </a:solidFill>
              </a:rPr>
              <a:t>(Belgium, </a:t>
            </a:r>
            <a:r>
              <a:rPr lang="fr-BE" sz="1500" dirty="0" err="1">
                <a:solidFill>
                  <a:srgbClr val="002060"/>
                </a:solidFill>
              </a:rPr>
              <a:t>Sweden</a:t>
            </a:r>
            <a:r>
              <a:rPr lang="fr-BE" sz="1500" dirty="0">
                <a:solidFill>
                  <a:srgbClr val="002060"/>
                </a:solidFill>
              </a:rPr>
              <a:t>, Ireland and USA) and 15 in </a:t>
            </a:r>
            <a:r>
              <a:rPr lang="fr-BE" sz="1500" dirty="0" err="1">
                <a:solidFill>
                  <a:srgbClr val="002060"/>
                </a:solidFill>
              </a:rPr>
              <a:t>recruitment</a:t>
            </a:r>
            <a:r>
              <a:rPr lang="fr-BE" sz="1500" dirty="0">
                <a:solidFill>
                  <a:srgbClr val="002060"/>
                </a:solidFill>
              </a:rPr>
              <a:t> </a:t>
            </a:r>
            <a:r>
              <a:rPr lang="fr-BE" sz="1500" dirty="0" err="1">
                <a:solidFill>
                  <a:srgbClr val="002060"/>
                </a:solidFill>
              </a:rPr>
              <a:t>process</a:t>
            </a:r>
            <a:endParaRPr lang="fr-BE" sz="1500" dirty="0">
              <a:solidFill>
                <a:srgbClr val="002060"/>
              </a:solidFill>
            </a:endParaRP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Ø"/>
              <a:defRPr/>
            </a:pPr>
            <a:r>
              <a:rPr lang="fr-BE" sz="1500" b="1" dirty="0">
                <a:solidFill>
                  <a:srgbClr val="002060"/>
                </a:solidFill>
              </a:rPr>
              <a:t>10 VIE </a:t>
            </a:r>
            <a:r>
              <a:rPr lang="fr-BE" sz="1500" b="1" dirty="0" err="1">
                <a:solidFill>
                  <a:srgbClr val="002060"/>
                </a:solidFill>
              </a:rPr>
              <a:t>converted</a:t>
            </a:r>
            <a:r>
              <a:rPr lang="fr-BE" sz="1500" b="1" dirty="0">
                <a:solidFill>
                  <a:srgbClr val="002060"/>
                </a:solidFill>
              </a:rPr>
              <a:t> </a:t>
            </a:r>
            <a:r>
              <a:rPr lang="fr-BE" sz="1500" b="1" dirty="0" err="1">
                <a:solidFill>
                  <a:srgbClr val="002060"/>
                </a:solidFill>
              </a:rPr>
              <a:t>into</a:t>
            </a:r>
            <a:r>
              <a:rPr lang="fr-BE" sz="1500" b="1" dirty="0">
                <a:solidFill>
                  <a:srgbClr val="002060"/>
                </a:solidFill>
              </a:rPr>
              <a:t> </a:t>
            </a:r>
            <a:r>
              <a:rPr lang="fr-BE" sz="1500" dirty="0">
                <a:solidFill>
                  <a:srgbClr val="002060"/>
                </a:solidFill>
              </a:rPr>
              <a:t>Baxter </a:t>
            </a:r>
            <a:r>
              <a:rPr lang="fr-BE" sz="1500" dirty="0" err="1">
                <a:solidFill>
                  <a:srgbClr val="002060"/>
                </a:solidFill>
              </a:rPr>
              <a:t>Employee</a:t>
            </a:r>
            <a:endParaRPr lang="fr-BE" sz="1500" dirty="0">
              <a:solidFill>
                <a:srgbClr val="002060"/>
              </a:solidFill>
            </a:endParaRP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Ø"/>
              <a:defRPr/>
            </a:pPr>
            <a:r>
              <a:rPr lang="fr-BE" sz="1500" b="1" dirty="0" err="1">
                <a:solidFill>
                  <a:srgbClr val="002060"/>
                </a:solidFill>
              </a:rPr>
              <a:t>Savings</a:t>
            </a:r>
            <a:r>
              <a:rPr lang="fr-BE" sz="1500" b="1" dirty="0">
                <a:solidFill>
                  <a:srgbClr val="002060"/>
                </a:solidFill>
              </a:rPr>
              <a:t>: ~2,6 million $</a:t>
            </a:r>
          </a:p>
        </p:txBody>
      </p:sp>
    </p:spTree>
    <p:extLst>
      <p:ext uri="{BB962C8B-B14F-4D97-AF65-F5344CB8AC3E}">
        <p14:creationId xmlns:p14="http://schemas.microsoft.com/office/powerpoint/2010/main" val="361849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899592" y="294407"/>
            <a:ext cx="3244799" cy="332592"/>
          </a:xfrm>
        </p:spPr>
        <p:txBody>
          <a:bodyPr>
            <a:spAutoFit/>
          </a:bodyPr>
          <a:lstStyle/>
          <a:p>
            <a:pPr marL="536575" lvl="2" indent="0">
              <a:lnSpc>
                <a:spcPts val="1800"/>
              </a:lnSpc>
              <a:spcBef>
                <a:spcPts val="0"/>
              </a:spcBef>
              <a:defRPr/>
            </a:pPr>
            <a:r>
              <a:rPr lang="fr-BE" b="1" dirty="0" err="1" smtClean="0">
                <a:solidFill>
                  <a:schemeClr val="accent3"/>
                </a:solidFill>
              </a:rPr>
              <a:t>Baxter’s</a:t>
            </a:r>
            <a:r>
              <a:rPr lang="fr-BE" b="1" dirty="0" smtClean="0">
                <a:solidFill>
                  <a:schemeClr val="accent3"/>
                </a:solidFill>
              </a:rPr>
              <a:t> feedback</a:t>
            </a:r>
            <a:endParaRPr lang="fr-BE" dirty="0">
              <a:solidFill>
                <a:schemeClr val="accent3"/>
              </a:solidFill>
            </a:endParaRPr>
          </a:p>
        </p:txBody>
      </p:sp>
      <p:sp>
        <p:nvSpPr>
          <p:cNvPr id="512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75000"/>
              <a:buBlip>
                <a:blip r:embed="rId2"/>
              </a:buBlip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3"/>
              </a:buBlip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SzPct val="50000"/>
              <a:buBlip>
                <a:blip r:embed="rId4"/>
              </a:buBlip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fld id="{E8D5F79A-A85F-4784-A43B-D5B33B41F8AD}" type="slidenum">
              <a:rPr lang="fr-FR" altLang="en-US" sz="1000" smtClean="0">
                <a:solidFill>
                  <a:srgbClr val="98ABBA"/>
                </a:solidFill>
              </a:rPr>
              <a:pPr eaLnBrk="1" hangingPunct="1">
                <a:spcBef>
                  <a:spcPct val="0"/>
                </a:spcBef>
                <a:buSzTx/>
                <a:buFontTx/>
                <a:buNone/>
              </a:pPr>
              <a:t>9</a:t>
            </a:fld>
            <a:endParaRPr lang="fr-FR" altLang="en-US" sz="1000" smtClean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95536" y="1052736"/>
            <a:ext cx="8496944" cy="4869160"/>
          </a:xfrm>
          <a:prstGeom prst="rect">
            <a:avLst/>
          </a:prstGeom>
          <a:gradFill>
            <a:gsLst>
              <a:gs pos="0">
                <a:schemeClr val="dk1">
                  <a:tint val="50000"/>
                  <a:satMod val="300000"/>
                  <a:lumMod val="50000"/>
                  <a:lumOff val="50000"/>
                </a:schemeClr>
              </a:gs>
              <a:gs pos="0">
                <a:schemeClr val="dk1">
                  <a:tint val="37000"/>
                  <a:satMod val="300000"/>
                  <a:lumMod val="20000"/>
                  <a:lumOff val="8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45720" rIns="45720"/>
          <a:lstStyle>
            <a:lvl1pPr marL="514350" indent="-514350" defTabSz="457200" eaLnBrk="0" hangingPunct="0">
              <a:spcBef>
                <a:spcPct val="20000"/>
              </a:spcBef>
              <a:buSzPct val="75000"/>
              <a:buBlip>
                <a:blip r:embed="rId2"/>
              </a:buBlip>
              <a:defRPr sz="2400">
                <a:solidFill>
                  <a:schemeClr val="tx1"/>
                </a:solidFill>
                <a:latin typeface="Arial" charset="0"/>
              </a:defRPr>
            </a:lvl1pPr>
            <a:lvl2pPr marL="1163638" indent="-447675" defTabSz="457200" eaLnBrk="0" hangingPunct="0">
              <a:spcBef>
                <a:spcPct val="20000"/>
              </a:spcBef>
              <a:buSzPct val="75000"/>
              <a:buBlip>
                <a:blip r:embed="rId3"/>
              </a:buBlip>
              <a:defRPr sz="2000">
                <a:solidFill>
                  <a:schemeClr val="tx1"/>
                </a:solidFill>
                <a:latin typeface="Arial" charset="0"/>
              </a:defRPr>
            </a:lvl2pPr>
            <a:lvl3pPr marL="1700213" indent="-357188" defTabSz="457200" eaLnBrk="0" hangingPunct="0">
              <a:spcBef>
                <a:spcPct val="20000"/>
              </a:spcBef>
              <a:buSzPct val="50000"/>
              <a:buBlip>
                <a:blip r:embed="rId4"/>
              </a:buBlip>
              <a:defRPr>
                <a:solidFill>
                  <a:schemeClr val="tx1"/>
                </a:solidFill>
                <a:latin typeface="Arial" charset="0"/>
              </a:defRPr>
            </a:lvl3pPr>
            <a:lvl4pPr marL="2108200" indent="-228600" defTabSz="457200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516188" indent="-228600" defTabSz="4572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973388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6pPr>
            <a:lvl7pPr marL="3430588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887788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8pPr>
            <a:lvl9pPr marL="4344988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36575" lvl="2" indent="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None/>
              <a:defRPr/>
            </a:pPr>
            <a:endParaRPr lang="fr-BE" dirty="0">
              <a:latin typeface="+mn-lt"/>
            </a:endParaRPr>
          </a:p>
          <a:p>
            <a:pPr marL="822325" lvl="2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q"/>
              <a:defRPr/>
            </a:pPr>
            <a:r>
              <a:rPr lang="fr-BE" b="1" dirty="0" err="1">
                <a:solidFill>
                  <a:schemeClr val="accent6"/>
                </a:solidFill>
                <a:latin typeface="+mn-lt"/>
              </a:rPr>
              <a:t>Pro’s</a:t>
            </a:r>
            <a:r>
              <a:rPr lang="fr-BE" b="1" dirty="0" smtClean="0">
                <a:solidFill>
                  <a:schemeClr val="accent6"/>
                </a:solidFill>
                <a:latin typeface="+mn-lt"/>
              </a:rPr>
              <a:t>:</a:t>
            </a: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Ø"/>
              <a:defRPr/>
            </a:pPr>
            <a:r>
              <a:rPr lang="en-US" sz="1500" b="1" dirty="0">
                <a:latin typeface="+mn-lt"/>
              </a:rPr>
              <a:t>Source of Talents </a:t>
            </a:r>
            <a:r>
              <a:rPr lang="en-US" sz="1500" dirty="0">
                <a:latin typeface="+mn-lt"/>
              </a:rPr>
              <a:t>on </a:t>
            </a:r>
            <a:r>
              <a:rPr lang="en-US" sz="1500" dirty="0" smtClean="0">
                <a:latin typeface="+mn-lt"/>
              </a:rPr>
              <a:t>board: great </a:t>
            </a:r>
            <a:r>
              <a:rPr lang="en-US" sz="1500" dirty="0">
                <a:latin typeface="+mn-lt"/>
              </a:rPr>
              <a:t>opportunity to see people ‘on-the-Job’  before  potential recruitment </a:t>
            </a: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Ø"/>
              <a:defRPr/>
            </a:pPr>
            <a:r>
              <a:rPr lang="en-US" sz="1500" b="1" dirty="0" smtClean="0">
                <a:latin typeface="+mn-lt"/>
              </a:rPr>
              <a:t>Fast </a:t>
            </a:r>
            <a:r>
              <a:rPr lang="en-US" sz="1500" b="1" dirty="0">
                <a:latin typeface="+mn-lt"/>
              </a:rPr>
              <a:t>process for candidate selection</a:t>
            </a:r>
            <a:r>
              <a:rPr lang="en-US" sz="1500" dirty="0">
                <a:latin typeface="+mn-lt"/>
              </a:rPr>
              <a:t>: 15 </a:t>
            </a:r>
            <a:r>
              <a:rPr lang="en-US" sz="1500" dirty="0" smtClean="0">
                <a:latin typeface="+mn-lt"/>
              </a:rPr>
              <a:t>days, no recruitment fee </a:t>
            </a:r>
            <a:endParaRPr lang="en-US" sz="1500" dirty="0">
              <a:latin typeface="+mn-lt"/>
            </a:endParaRP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Ø"/>
              <a:defRPr/>
            </a:pPr>
            <a:r>
              <a:rPr lang="en-US" sz="1500" dirty="0" smtClean="0">
                <a:latin typeface="+mn-lt"/>
              </a:rPr>
              <a:t>Fosters </a:t>
            </a:r>
            <a:r>
              <a:rPr lang="en-US" sz="1500" b="1" dirty="0">
                <a:latin typeface="+mn-lt"/>
              </a:rPr>
              <a:t>mobility</a:t>
            </a:r>
            <a:r>
              <a:rPr lang="en-US" sz="1500" dirty="0">
                <a:latin typeface="+mn-lt"/>
              </a:rPr>
              <a:t> worldwide</a:t>
            </a: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Ø"/>
              <a:defRPr/>
            </a:pPr>
            <a:r>
              <a:rPr lang="en-US" sz="1500" dirty="0">
                <a:latin typeface="+mn-lt"/>
              </a:rPr>
              <a:t>Promote </a:t>
            </a:r>
            <a:r>
              <a:rPr lang="en-US" sz="1500" b="1" dirty="0" smtClean="0">
                <a:latin typeface="+mn-lt"/>
              </a:rPr>
              <a:t>Diversity</a:t>
            </a:r>
            <a:r>
              <a:rPr lang="en-US" sz="1500" dirty="0" smtClean="0">
                <a:latin typeface="+mn-lt"/>
              </a:rPr>
              <a:t> and increase Baxter’s international visibility among young European graduates</a:t>
            </a:r>
            <a:endParaRPr lang="en-US" sz="1500" dirty="0">
              <a:latin typeface="+mn-lt"/>
            </a:endParaRP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Ø"/>
              <a:defRPr/>
            </a:pPr>
            <a:r>
              <a:rPr lang="en-US" sz="1500" b="1" dirty="0">
                <a:latin typeface="+mn-lt"/>
              </a:rPr>
              <a:t>Low </a:t>
            </a:r>
            <a:r>
              <a:rPr lang="en-US" sz="1500" b="1" dirty="0" smtClean="0">
                <a:latin typeface="+mn-lt"/>
              </a:rPr>
              <a:t>salary</a:t>
            </a:r>
            <a:r>
              <a:rPr lang="en-US" sz="1500" dirty="0" smtClean="0">
                <a:latin typeface="+mn-lt"/>
              </a:rPr>
              <a:t>: makes Baxter Belgium even more cost competitive than other countries like China, Malta, India…. </a:t>
            </a: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Ø"/>
              <a:defRPr/>
            </a:pPr>
            <a:r>
              <a:rPr lang="en-US" sz="1500" b="1" dirty="0" smtClean="0">
                <a:latin typeface="+mn-lt"/>
              </a:rPr>
              <a:t>Benefit on Projects</a:t>
            </a:r>
            <a:r>
              <a:rPr lang="en-US" sz="1500" dirty="0" smtClean="0">
                <a:latin typeface="+mn-lt"/>
              </a:rPr>
              <a:t>: additional </a:t>
            </a:r>
            <a:r>
              <a:rPr lang="en-US" sz="1500" dirty="0" err="1" smtClean="0">
                <a:latin typeface="+mn-lt"/>
              </a:rPr>
              <a:t>proects</a:t>
            </a:r>
            <a:r>
              <a:rPr lang="en-US" sz="1500" dirty="0" smtClean="0">
                <a:latin typeface="+mn-lt"/>
              </a:rPr>
              <a:t> transferred to Belgium instead of LC countries initially identified as candidates.</a:t>
            </a: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Ø"/>
              <a:defRPr/>
            </a:pPr>
            <a:r>
              <a:rPr lang="fr-BE" sz="1500" b="1" dirty="0" err="1" smtClean="0">
                <a:latin typeface="+mn-lt"/>
              </a:rPr>
              <a:t>Flexibility</a:t>
            </a:r>
            <a:r>
              <a:rPr lang="fr-BE" sz="1500" b="1" dirty="0" smtClean="0">
                <a:latin typeface="+mn-lt"/>
              </a:rPr>
              <a:t> </a:t>
            </a:r>
            <a:r>
              <a:rPr lang="fr-BE" sz="1500" dirty="0" smtClean="0">
                <a:latin typeface="+mn-lt"/>
              </a:rPr>
              <a:t>in case of </a:t>
            </a:r>
            <a:r>
              <a:rPr lang="fr-BE" sz="1500" dirty="0" err="1" smtClean="0">
                <a:latin typeface="+mn-lt"/>
              </a:rPr>
              <a:t>termination</a:t>
            </a:r>
            <a:r>
              <a:rPr lang="fr-BE" sz="1500" dirty="0" smtClean="0">
                <a:latin typeface="+mn-lt"/>
              </a:rPr>
              <a:t>: no </a:t>
            </a:r>
            <a:r>
              <a:rPr lang="fr-BE" sz="1500" dirty="0" err="1" smtClean="0">
                <a:latin typeface="+mn-lt"/>
              </a:rPr>
              <a:t>severance</a:t>
            </a:r>
            <a:r>
              <a:rPr lang="fr-BE" sz="1500" dirty="0" smtClean="0">
                <a:latin typeface="+mn-lt"/>
              </a:rPr>
              <a:t> </a:t>
            </a:r>
            <a:r>
              <a:rPr lang="fr-BE" sz="1500" dirty="0" err="1" smtClean="0">
                <a:latin typeface="+mn-lt"/>
              </a:rPr>
              <a:t>pay</a:t>
            </a:r>
            <a:r>
              <a:rPr lang="fr-BE" dirty="0" smtClean="0">
                <a:latin typeface="+mn-lt"/>
              </a:rPr>
              <a:t/>
            </a:r>
            <a:br>
              <a:rPr lang="fr-BE" dirty="0" smtClean="0">
                <a:latin typeface="+mn-lt"/>
              </a:rPr>
            </a:br>
            <a:endParaRPr lang="fr-BE" dirty="0" smtClean="0">
              <a:latin typeface="+mn-lt"/>
            </a:endParaRPr>
          </a:p>
          <a:p>
            <a:pPr marL="822325" lvl="2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q"/>
              <a:defRPr/>
            </a:pPr>
            <a:r>
              <a:rPr lang="fr-BE" b="1" dirty="0" err="1">
                <a:solidFill>
                  <a:schemeClr val="accent6"/>
                </a:solidFill>
                <a:latin typeface="+mn-lt"/>
              </a:rPr>
              <a:t>Sustainability</a:t>
            </a:r>
            <a:r>
              <a:rPr lang="fr-BE" b="1" dirty="0">
                <a:solidFill>
                  <a:schemeClr val="accent6"/>
                </a:solidFill>
                <a:latin typeface="+mn-lt"/>
              </a:rPr>
              <a:t> of the VIE model @ </a:t>
            </a:r>
            <a:r>
              <a:rPr lang="fr-BE" b="1" dirty="0" smtClean="0">
                <a:solidFill>
                  <a:schemeClr val="accent6"/>
                </a:solidFill>
                <a:latin typeface="+mn-lt"/>
              </a:rPr>
              <a:t>Baxter</a:t>
            </a: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Ø"/>
              <a:defRPr/>
            </a:pPr>
            <a:r>
              <a:rPr lang="fr-BE" sz="1500" dirty="0" smtClean="0">
                <a:latin typeface="+mn-lt"/>
              </a:rPr>
              <a:t>Efficient supervision of  </a:t>
            </a:r>
            <a:r>
              <a:rPr lang="fr-BE" sz="1500" dirty="0" err="1" smtClean="0">
                <a:latin typeface="+mn-lt"/>
              </a:rPr>
              <a:t>VIE’s</a:t>
            </a:r>
            <a:r>
              <a:rPr lang="fr-BE" sz="1500" dirty="0" smtClean="0">
                <a:latin typeface="+mn-lt"/>
              </a:rPr>
              <a:t> (</a:t>
            </a:r>
            <a:r>
              <a:rPr lang="fr-BE" sz="1500" dirty="0" err="1" smtClean="0">
                <a:latin typeface="+mn-lt"/>
              </a:rPr>
              <a:t>onboarding</a:t>
            </a:r>
            <a:r>
              <a:rPr lang="fr-BE" sz="1500" dirty="0" smtClean="0">
                <a:latin typeface="+mn-lt"/>
              </a:rPr>
              <a:t>, </a:t>
            </a:r>
            <a:r>
              <a:rPr lang="fr-BE" sz="1500" dirty="0" err="1" smtClean="0">
                <a:latin typeface="+mn-lt"/>
              </a:rPr>
              <a:t>additional</a:t>
            </a:r>
            <a:r>
              <a:rPr lang="fr-BE" sz="1500" dirty="0" smtClean="0">
                <a:latin typeface="+mn-lt"/>
              </a:rPr>
              <a:t> </a:t>
            </a:r>
            <a:r>
              <a:rPr lang="fr-BE" sz="1500" dirty="0" err="1" smtClean="0">
                <a:latin typeface="+mn-lt"/>
              </a:rPr>
              <a:t>benefits</a:t>
            </a:r>
            <a:r>
              <a:rPr lang="fr-BE" sz="1500" dirty="0" smtClean="0">
                <a:latin typeface="+mn-lt"/>
              </a:rPr>
              <a:t>, </a:t>
            </a:r>
            <a:r>
              <a:rPr lang="fr-BE" sz="1500" dirty="0" err="1" smtClean="0">
                <a:latin typeface="+mn-lt"/>
              </a:rPr>
              <a:t>development</a:t>
            </a:r>
            <a:r>
              <a:rPr lang="fr-BE" sz="1500" dirty="0" smtClean="0">
                <a:latin typeface="+mn-lt"/>
              </a:rPr>
              <a:t> </a:t>
            </a:r>
            <a:r>
              <a:rPr lang="fr-BE" sz="1500" dirty="0" err="1" smtClean="0">
                <a:latin typeface="+mn-lt"/>
              </a:rPr>
              <a:t>prog</a:t>
            </a:r>
            <a:r>
              <a:rPr lang="fr-BE" sz="1500" dirty="0" smtClean="0">
                <a:latin typeface="+mn-lt"/>
              </a:rPr>
              <a:t>,…) </a:t>
            </a: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Ø"/>
              <a:defRPr/>
            </a:pPr>
            <a:r>
              <a:rPr lang="fr-BE" sz="1500" dirty="0" smtClean="0">
                <a:latin typeface="+mn-lt"/>
              </a:rPr>
              <a:t>Identification of future high </a:t>
            </a:r>
            <a:r>
              <a:rPr lang="fr-BE" sz="1500" dirty="0" err="1" smtClean="0">
                <a:latin typeface="+mn-lt"/>
              </a:rPr>
              <a:t>potentials</a:t>
            </a:r>
            <a:r>
              <a:rPr lang="fr-BE" sz="1500" dirty="0" smtClean="0">
                <a:latin typeface="+mn-lt"/>
              </a:rPr>
              <a:t> and agressive HR </a:t>
            </a:r>
            <a:r>
              <a:rPr lang="fr-BE" sz="1500" dirty="0" err="1" smtClean="0">
                <a:latin typeface="+mn-lt"/>
              </a:rPr>
              <a:t>process</a:t>
            </a:r>
            <a:r>
              <a:rPr lang="fr-BE" sz="1500" dirty="0" smtClean="0">
                <a:latin typeface="+mn-lt"/>
              </a:rPr>
              <a:t> to position </a:t>
            </a:r>
            <a:r>
              <a:rPr lang="fr-BE" sz="1500" dirty="0" err="1" smtClean="0">
                <a:latin typeface="+mn-lt"/>
              </a:rPr>
              <a:t>them</a:t>
            </a:r>
            <a:r>
              <a:rPr lang="fr-BE" sz="1500" dirty="0" smtClean="0">
                <a:latin typeface="+mn-lt"/>
              </a:rPr>
              <a:t> as Baxter </a:t>
            </a:r>
            <a:r>
              <a:rPr lang="fr-BE" sz="1500" dirty="0" err="1" smtClean="0">
                <a:latin typeface="+mn-lt"/>
              </a:rPr>
              <a:t>employees</a:t>
            </a:r>
            <a:endParaRPr lang="en-US" sz="1500" dirty="0">
              <a:latin typeface="+mn-lt"/>
            </a:endParaRP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+mn-lt"/>
            </a:endParaRP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q"/>
              <a:defRPr/>
            </a:pPr>
            <a:endParaRPr lang="fr-BE" b="1" dirty="0" smtClean="0">
              <a:solidFill>
                <a:schemeClr val="accent6"/>
              </a:solidFill>
              <a:latin typeface="+mn-lt"/>
            </a:endParaRP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q"/>
              <a:defRPr/>
            </a:pPr>
            <a:endParaRPr lang="fr-BE" b="1" dirty="0">
              <a:solidFill>
                <a:schemeClr val="accent6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6525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899592" y="299120"/>
            <a:ext cx="7893508" cy="323165"/>
          </a:xfrm>
        </p:spPr>
        <p:txBody>
          <a:bodyPr>
            <a:spAutoFit/>
          </a:bodyPr>
          <a:lstStyle/>
          <a:p>
            <a:pPr marL="536575" lvl="2" indent="0">
              <a:lnSpc>
                <a:spcPts val="1800"/>
              </a:lnSpc>
              <a:spcBef>
                <a:spcPts val="0"/>
              </a:spcBef>
              <a:defRPr/>
            </a:pPr>
            <a:r>
              <a:rPr lang="fr-BE" sz="1400" b="1" dirty="0" smtClean="0">
                <a:solidFill>
                  <a:schemeClr val="accent3"/>
                </a:solidFill>
              </a:rPr>
              <a:t>How to </a:t>
            </a:r>
            <a:r>
              <a:rPr lang="fr-BE" sz="1400" b="1" dirty="0" err="1" smtClean="0">
                <a:solidFill>
                  <a:schemeClr val="accent3"/>
                </a:solidFill>
              </a:rPr>
              <a:t>increase</a:t>
            </a:r>
            <a:r>
              <a:rPr lang="fr-BE" sz="1400" b="1" dirty="0" smtClean="0">
                <a:solidFill>
                  <a:schemeClr val="accent3"/>
                </a:solidFill>
              </a:rPr>
              <a:t> the </a:t>
            </a:r>
            <a:r>
              <a:rPr lang="fr-BE" sz="1400" b="1" dirty="0" err="1" smtClean="0">
                <a:solidFill>
                  <a:schemeClr val="accent3"/>
                </a:solidFill>
              </a:rPr>
              <a:t>recuitment</a:t>
            </a:r>
            <a:r>
              <a:rPr lang="fr-BE" sz="1400" b="1" dirty="0" smtClean="0">
                <a:solidFill>
                  <a:schemeClr val="accent3"/>
                </a:solidFill>
              </a:rPr>
              <a:t> of </a:t>
            </a:r>
            <a:r>
              <a:rPr lang="fr-BE" sz="1400" b="1" dirty="0" err="1" smtClean="0">
                <a:solidFill>
                  <a:schemeClr val="accent3"/>
                </a:solidFill>
              </a:rPr>
              <a:t>Belgian</a:t>
            </a:r>
            <a:r>
              <a:rPr lang="fr-BE" sz="1400" b="1" dirty="0" smtClean="0">
                <a:solidFill>
                  <a:schemeClr val="accent3"/>
                </a:solidFill>
              </a:rPr>
              <a:t> </a:t>
            </a:r>
            <a:r>
              <a:rPr lang="fr-BE" sz="1400" b="1" dirty="0" err="1" smtClean="0">
                <a:solidFill>
                  <a:schemeClr val="accent3"/>
                </a:solidFill>
              </a:rPr>
              <a:t>young</a:t>
            </a:r>
            <a:r>
              <a:rPr lang="fr-BE" sz="1400" b="1" dirty="0" smtClean="0">
                <a:solidFill>
                  <a:schemeClr val="accent3"/>
                </a:solidFill>
              </a:rPr>
              <a:t> </a:t>
            </a:r>
            <a:r>
              <a:rPr lang="fr-BE" sz="1400" b="1" dirty="0" err="1" smtClean="0">
                <a:solidFill>
                  <a:schemeClr val="accent3"/>
                </a:solidFill>
              </a:rPr>
              <a:t>graduates</a:t>
            </a:r>
            <a:r>
              <a:rPr lang="fr-BE" sz="1400" b="1" dirty="0" smtClean="0">
                <a:solidFill>
                  <a:schemeClr val="accent3"/>
                </a:solidFill>
              </a:rPr>
              <a:t> </a:t>
            </a:r>
            <a:r>
              <a:rPr lang="fr-BE" sz="1400" b="1" dirty="0" err="1" smtClean="0">
                <a:solidFill>
                  <a:schemeClr val="accent3"/>
                </a:solidFill>
              </a:rPr>
              <a:t>within</a:t>
            </a:r>
            <a:r>
              <a:rPr lang="fr-BE" sz="1400" b="1" dirty="0" smtClean="0">
                <a:solidFill>
                  <a:schemeClr val="accent3"/>
                </a:solidFill>
              </a:rPr>
              <a:t> the VIE program?</a:t>
            </a:r>
            <a:endParaRPr lang="fr-BE" sz="1400" b="1" dirty="0">
              <a:solidFill>
                <a:schemeClr val="accent3"/>
              </a:solidFill>
            </a:endParaRPr>
          </a:p>
        </p:txBody>
      </p:sp>
      <p:sp>
        <p:nvSpPr>
          <p:cNvPr id="512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75000"/>
              <a:buBlip>
                <a:blip r:embed="rId2"/>
              </a:buBlip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3"/>
              </a:buBlip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SzPct val="50000"/>
              <a:buBlip>
                <a:blip r:embed="rId4"/>
              </a:buBlip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fld id="{E8D5F79A-A85F-4784-A43B-D5B33B41F8AD}" type="slidenum">
              <a:rPr lang="fr-FR" altLang="en-US" sz="1000" smtClean="0">
                <a:solidFill>
                  <a:srgbClr val="98ABBA"/>
                </a:solidFill>
              </a:rPr>
              <a:pPr eaLnBrk="1" hangingPunct="1">
                <a:spcBef>
                  <a:spcPct val="0"/>
                </a:spcBef>
                <a:buSzTx/>
                <a:buFontTx/>
                <a:buNone/>
              </a:pPr>
              <a:t>10</a:t>
            </a:fld>
            <a:endParaRPr lang="fr-FR" altLang="en-US" sz="1000" smtClean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95536" y="764704"/>
            <a:ext cx="8352928" cy="5472608"/>
          </a:xfrm>
          <a:prstGeom prst="rect">
            <a:avLst/>
          </a:prstGeom>
          <a:gradFill>
            <a:gsLst>
              <a:gs pos="0">
                <a:schemeClr val="dk1">
                  <a:tint val="50000"/>
                  <a:satMod val="300000"/>
                  <a:lumMod val="50000"/>
                  <a:lumOff val="50000"/>
                </a:schemeClr>
              </a:gs>
              <a:gs pos="0">
                <a:schemeClr val="dk1">
                  <a:tint val="37000"/>
                  <a:satMod val="300000"/>
                  <a:lumMod val="20000"/>
                  <a:lumOff val="8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45720" rIns="45720"/>
          <a:lstStyle>
            <a:lvl1pPr marL="514350" indent="-514350" defTabSz="457200" eaLnBrk="0" hangingPunct="0">
              <a:spcBef>
                <a:spcPct val="20000"/>
              </a:spcBef>
              <a:buSzPct val="75000"/>
              <a:buBlip>
                <a:blip r:embed="rId2"/>
              </a:buBlip>
              <a:defRPr sz="2400">
                <a:solidFill>
                  <a:schemeClr val="tx1"/>
                </a:solidFill>
                <a:latin typeface="Arial" charset="0"/>
              </a:defRPr>
            </a:lvl1pPr>
            <a:lvl2pPr marL="1163638" indent="-447675" defTabSz="457200" eaLnBrk="0" hangingPunct="0">
              <a:spcBef>
                <a:spcPct val="20000"/>
              </a:spcBef>
              <a:buSzPct val="75000"/>
              <a:buBlip>
                <a:blip r:embed="rId3"/>
              </a:buBlip>
              <a:defRPr sz="2000">
                <a:solidFill>
                  <a:schemeClr val="tx1"/>
                </a:solidFill>
                <a:latin typeface="Arial" charset="0"/>
              </a:defRPr>
            </a:lvl2pPr>
            <a:lvl3pPr marL="1700213" indent="-357188" defTabSz="457200" eaLnBrk="0" hangingPunct="0">
              <a:spcBef>
                <a:spcPct val="20000"/>
              </a:spcBef>
              <a:buSzPct val="50000"/>
              <a:buBlip>
                <a:blip r:embed="rId4"/>
              </a:buBlip>
              <a:defRPr>
                <a:solidFill>
                  <a:schemeClr val="tx1"/>
                </a:solidFill>
                <a:latin typeface="Arial" charset="0"/>
              </a:defRPr>
            </a:lvl3pPr>
            <a:lvl4pPr marL="2108200" indent="-228600" defTabSz="457200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516188" indent="-228600" defTabSz="4572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973388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6pPr>
            <a:lvl7pPr marL="3430588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887788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8pPr>
            <a:lvl9pPr marL="4344988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36575" lvl="2" indent="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None/>
              <a:defRPr/>
            </a:pPr>
            <a:endParaRPr lang="fr-BE" b="1" dirty="0" smtClean="0">
              <a:solidFill>
                <a:srgbClr val="00B0F0"/>
              </a:solidFill>
              <a:latin typeface="+mn-lt"/>
            </a:endParaRPr>
          </a:p>
          <a:p>
            <a:pPr marL="822325" lvl="2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q"/>
              <a:defRPr/>
            </a:pPr>
            <a:r>
              <a:rPr lang="fr-BE" b="1" dirty="0" smtClean="0">
                <a:solidFill>
                  <a:schemeClr val="accent6"/>
                </a:solidFill>
                <a:latin typeface="+mn-lt"/>
              </a:rPr>
              <a:t>Scope</a:t>
            </a: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Ø"/>
              <a:defRPr/>
            </a:pPr>
            <a:r>
              <a:rPr lang="en-US" sz="1500" dirty="0" smtClean="0">
                <a:latin typeface="+mn-lt"/>
              </a:rPr>
              <a:t>Promote young  graduates from Belgium to acquire a first international professional experience</a:t>
            </a: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Ø"/>
              <a:defRPr/>
            </a:pPr>
            <a:r>
              <a:rPr lang="en-US" sz="1500" dirty="0" smtClean="0">
                <a:latin typeface="+mn-lt"/>
              </a:rPr>
              <a:t>Reduce </a:t>
            </a:r>
            <a:r>
              <a:rPr lang="en-US" sz="1500" dirty="0">
                <a:latin typeface="+mn-lt"/>
              </a:rPr>
              <a:t>unemployment rate of young </a:t>
            </a:r>
            <a:r>
              <a:rPr lang="en-US" sz="1500" dirty="0" smtClean="0">
                <a:latin typeface="+mn-lt"/>
              </a:rPr>
              <a:t>graduated </a:t>
            </a:r>
            <a:r>
              <a:rPr lang="en-US" sz="1500" dirty="0">
                <a:latin typeface="+mn-lt"/>
              </a:rPr>
              <a:t>people after their graduation </a:t>
            </a:r>
          </a:p>
          <a:p>
            <a:pPr marL="1638300" lvl="4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Arial" panose="020B0604020202020204" pitchFamily="34" charset="0"/>
              <a:buChar char="•"/>
              <a:defRPr/>
            </a:pPr>
            <a:r>
              <a:rPr lang="en-US" sz="1200" dirty="0" smtClean="0">
                <a:latin typeface="+mn-lt"/>
              </a:rPr>
              <a:t>15.7</a:t>
            </a:r>
            <a:r>
              <a:rPr lang="en-US" sz="1200" dirty="0">
                <a:latin typeface="+mn-lt"/>
              </a:rPr>
              <a:t>%  of young people between 24/29, of all backgrounds, in Belgium are </a:t>
            </a:r>
            <a:r>
              <a:rPr lang="en-US" sz="1200" dirty="0" smtClean="0">
                <a:latin typeface="+mn-lt"/>
              </a:rPr>
              <a:t>unemployed (average </a:t>
            </a:r>
            <a:r>
              <a:rPr lang="en-US" sz="1200" dirty="0">
                <a:latin typeface="+mn-lt"/>
              </a:rPr>
              <a:t>duration of unemployment about 1.5 </a:t>
            </a:r>
            <a:r>
              <a:rPr lang="en-US" sz="1200" dirty="0" smtClean="0">
                <a:latin typeface="+mn-lt"/>
              </a:rPr>
              <a:t>years)*</a:t>
            </a:r>
            <a:endParaRPr lang="en-US" sz="1200" dirty="0">
              <a:latin typeface="+mn-lt"/>
            </a:endParaRPr>
          </a:p>
          <a:p>
            <a:pPr marL="1638300" lvl="4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Arial" panose="020B0604020202020204" pitchFamily="34" charset="0"/>
              <a:buChar char="•"/>
              <a:defRPr/>
            </a:pPr>
            <a:r>
              <a:rPr lang="en-US" sz="1200" dirty="0" smtClean="0">
                <a:latin typeface="+mn-lt"/>
              </a:rPr>
              <a:t>8% Unemployment </a:t>
            </a:r>
            <a:r>
              <a:rPr lang="en-US" sz="1200" dirty="0">
                <a:latin typeface="+mn-lt"/>
              </a:rPr>
              <a:t>of high education level (Bachelor, Master and PhD) from 24-29 </a:t>
            </a:r>
            <a:r>
              <a:rPr lang="en-US" sz="1200" dirty="0" err="1" smtClean="0">
                <a:latin typeface="+mn-lt"/>
              </a:rPr>
              <a:t>yrs</a:t>
            </a:r>
            <a:r>
              <a:rPr lang="en-US" sz="1200" dirty="0" smtClean="0">
                <a:latin typeface="+mn-lt"/>
              </a:rPr>
              <a:t>*</a:t>
            </a:r>
            <a:r>
              <a:rPr lang="en-US" sz="1400" dirty="0">
                <a:latin typeface="+mn-lt"/>
              </a:rPr>
              <a:t/>
            </a:r>
            <a:br>
              <a:rPr lang="en-US" sz="1400" dirty="0">
                <a:latin typeface="+mn-lt"/>
              </a:rPr>
            </a:br>
            <a:r>
              <a:rPr lang="en-US" sz="1500" dirty="0">
                <a:latin typeface="+mn-lt"/>
              </a:rPr>
              <a:t>		</a:t>
            </a:r>
            <a:r>
              <a:rPr lang="en-US" sz="1200" dirty="0">
                <a:latin typeface="+mn-lt"/>
              </a:rPr>
              <a:t>(*source from </a:t>
            </a:r>
            <a:r>
              <a:rPr lang="en-US" sz="1200" dirty="0" err="1">
                <a:latin typeface="+mn-lt"/>
              </a:rPr>
              <a:t>Agoria</a:t>
            </a:r>
            <a:r>
              <a:rPr lang="en-US" sz="1050" dirty="0" smtClean="0">
                <a:solidFill>
                  <a:srgbClr val="000000"/>
                </a:solidFill>
                <a:latin typeface="+mn-lt"/>
              </a:rPr>
              <a:t>)</a:t>
            </a:r>
            <a:endParaRPr lang="fr-BE" sz="1100" dirty="0" smtClean="0">
              <a:solidFill>
                <a:srgbClr val="000000"/>
              </a:solidFill>
              <a:latin typeface="+mn-lt"/>
            </a:endParaRPr>
          </a:p>
          <a:p>
            <a:pPr marL="536575" lvl="2" indent="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None/>
              <a:defRPr/>
            </a:pPr>
            <a:endParaRPr lang="fr-BE" sz="1400" dirty="0" smtClean="0">
              <a:solidFill>
                <a:srgbClr val="000000"/>
              </a:solidFill>
              <a:latin typeface="+mn-lt"/>
            </a:endParaRPr>
          </a:p>
          <a:p>
            <a:pPr marL="822325" lvl="2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q"/>
              <a:defRPr/>
            </a:pPr>
            <a:r>
              <a:rPr lang="fr-BE" b="1" dirty="0" err="1" smtClean="0">
                <a:solidFill>
                  <a:schemeClr val="accent6"/>
                </a:solidFill>
                <a:latin typeface="+mn-lt"/>
              </a:rPr>
              <a:t>Proposal</a:t>
            </a:r>
            <a:endParaRPr lang="fr-BE" b="1" dirty="0">
              <a:solidFill>
                <a:schemeClr val="accent6"/>
              </a:solidFill>
              <a:latin typeface="+mn-lt"/>
            </a:endParaRP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Ø"/>
              <a:defRPr/>
            </a:pPr>
            <a:r>
              <a:rPr lang="fr-BE" sz="1500" dirty="0" smtClean="0">
                <a:latin typeface="+mn-lt"/>
              </a:rPr>
              <a:t>Drive a pilot </a:t>
            </a:r>
            <a:r>
              <a:rPr lang="fr-BE" sz="1500" dirty="0" err="1" smtClean="0">
                <a:latin typeface="+mn-lt"/>
              </a:rPr>
              <a:t>with</a:t>
            </a:r>
            <a:r>
              <a:rPr lang="fr-BE" sz="1500" dirty="0" smtClean="0">
                <a:latin typeface="+mn-lt"/>
              </a:rPr>
              <a:t> 2 </a:t>
            </a:r>
            <a:r>
              <a:rPr lang="fr-BE" sz="1500" dirty="0" err="1" smtClean="0">
                <a:latin typeface="+mn-lt"/>
              </a:rPr>
              <a:t>universities</a:t>
            </a:r>
            <a:r>
              <a:rPr lang="fr-BE" sz="1500" dirty="0" smtClean="0">
                <a:latin typeface="+mn-lt"/>
              </a:rPr>
              <a:t> in Belgium to </a:t>
            </a:r>
            <a:r>
              <a:rPr lang="fr-BE" sz="1500" dirty="0" err="1" smtClean="0">
                <a:latin typeface="+mn-lt"/>
              </a:rPr>
              <a:t>promote</a:t>
            </a:r>
            <a:r>
              <a:rPr lang="fr-BE" sz="1500" dirty="0" smtClean="0">
                <a:latin typeface="+mn-lt"/>
              </a:rPr>
              <a:t> </a:t>
            </a:r>
            <a:r>
              <a:rPr lang="fr-BE" sz="1500" dirty="0" err="1" smtClean="0">
                <a:latin typeface="+mn-lt"/>
              </a:rPr>
              <a:t>VIE’s</a:t>
            </a:r>
            <a:r>
              <a:rPr lang="fr-BE" sz="1500" dirty="0" smtClean="0">
                <a:latin typeface="+mn-lt"/>
              </a:rPr>
              <a:t> mission to </a:t>
            </a:r>
            <a:r>
              <a:rPr lang="fr-BE" sz="1500" dirty="0" err="1" smtClean="0">
                <a:latin typeface="+mn-lt"/>
              </a:rPr>
              <a:t>freshly</a:t>
            </a:r>
            <a:r>
              <a:rPr lang="fr-BE" sz="1500" dirty="0" smtClean="0">
                <a:latin typeface="+mn-lt"/>
              </a:rPr>
              <a:t> </a:t>
            </a:r>
            <a:r>
              <a:rPr lang="fr-BE" sz="1500" dirty="0" err="1" smtClean="0">
                <a:latin typeface="+mn-lt"/>
              </a:rPr>
              <a:t>graduated</a:t>
            </a:r>
            <a:r>
              <a:rPr lang="fr-BE" sz="1500" dirty="0" smtClean="0">
                <a:latin typeface="+mn-lt"/>
              </a:rPr>
              <a:t> </a:t>
            </a:r>
            <a:r>
              <a:rPr lang="fr-BE" sz="1500" dirty="0" err="1" smtClean="0">
                <a:latin typeface="+mn-lt"/>
              </a:rPr>
              <a:t>Belgian</a:t>
            </a:r>
            <a:r>
              <a:rPr lang="fr-BE" sz="1500" dirty="0" smtClean="0">
                <a:latin typeface="+mn-lt"/>
              </a:rPr>
              <a:t> </a:t>
            </a:r>
            <a:r>
              <a:rPr lang="fr-BE" sz="1500" dirty="0" err="1" smtClean="0">
                <a:latin typeface="+mn-lt"/>
              </a:rPr>
              <a:t>students</a:t>
            </a:r>
            <a:r>
              <a:rPr lang="fr-BE" sz="1500" smtClean="0">
                <a:latin typeface="+mn-lt"/>
              </a:rPr>
              <a:t> in BiRD</a:t>
            </a:r>
            <a:r>
              <a:rPr lang="fr-BE" sz="1500" dirty="0" smtClean="0">
                <a:latin typeface="+mn-lt"/>
              </a:rPr>
              <a:t> industries </a:t>
            </a:r>
            <a:r>
              <a:rPr lang="fr-BE" sz="1500" dirty="0" err="1">
                <a:latin typeface="+mn-lt"/>
              </a:rPr>
              <a:t>located</a:t>
            </a:r>
            <a:r>
              <a:rPr lang="fr-BE" sz="1500" dirty="0">
                <a:latin typeface="+mn-lt"/>
              </a:rPr>
              <a:t> </a:t>
            </a:r>
            <a:r>
              <a:rPr lang="fr-BE" sz="1500" dirty="0" err="1" smtClean="0">
                <a:latin typeface="+mn-lt"/>
              </a:rPr>
              <a:t>abroad</a:t>
            </a:r>
            <a:r>
              <a:rPr lang="fr-BE" sz="1500" dirty="0" smtClean="0">
                <a:latin typeface="+mn-lt"/>
              </a:rPr>
              <a:t> (out of Belgium).</a:t>
            </a:r>
            <a:endParaRPr lang="fr-BE" sz="1500" dirty="0">
              <a:latin typeface="+mn-lt"/>
            </a:endParaRPr>
          </a:p>
          <a:p>
            <a:pPr marL="822325" lvl="2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q"/>
              <a:defRPr/>
            </a:pPr>
            <a:endParaRPr lang="fr-BE" b="1" dirty="0">
              <a:solidFill>
                <a:schemeClr val="accent6"/>
              </a:solidFill>
              <a:latin typeface="+mn-lt"/>
            </a:endParaRPr>
          </a:p>
          <a:p>
            <a:pPr marL="822325" lvl="2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q"/>
              <a:defRPr/>
            </a:pPr>
            <a:r>
              <a:rPr lang="fr-BE" b="1" dirty="0" err="1">
                <a:solidFill>
                  <a:schemeClr val="accent6"/>
                </a:solidFill>
                <a:latin typeface="+mn-lt"/>
              </a:rPr>
              <a:t>Benefits</a:t>
            </a:r>
            <a:endParaRPr lang="fr-BE" b="1" dirty="0">
              <a:solidFill>
                <a:schemeClr val="accent6"/>
              </a:solidFill>
              <a:latin typeface="+mn-lt"/>
            </a:endParaRP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Ø"/>
              <a:defRPr/>
            </a:pPr>
            <a:r>
              <a:rPr lang="fr-BE" sz="1500" dirty="0">
                <a:latin typeface="+mn-lt"/>
              </a:rPr>
              <a:t>For </a:t>
            </a:r>
            <a:r>
              <a:rPr lang="fr-BE" sz="1500" dirty="0" err="1">
                <a:latin typeface="+mn-lt"/>
              </a:rPr>
              <a:t>young</a:t>
            </a:r>
            <a:r>
              <a:rPr lang="fr-BE" sz="1500" dirty="0">
                <a:latin typeface="+mn-lt"/>
              </a:rPr>
              <a:t> </a:t>
            </a:r>
            <a:r>
              <a:rPr lang="fr-BE" sz="1500" dirty="0" err="1">
                <a:latin typeface="+mn-lt"/>
              </a:rPr>
              <a:t>graduates</a:t>
            </a:r>
            <a:r>
              <a:rPr lang="fr-BE" sz="1500" dirty="0">
                <a:latin typeface="+mn-lt"/>
              </a:rPr>
              <a:t> in </a:t>
            </a:r>
            <a:r>
              <a:rPr lang="fr-BE" sz="1500" dirty="0" err="1">
                <a:latin typeface="+mn-lt"/>
              </a:rPr>
              <a:t>Belgian</a:t>
            </a:r>
            <a:r>
              <a:rPr lang="fr-BE" sz="1500" dirty="0">
                <a:latin typeface="+mn-lt"/>
              </a:rPr>
              <a:t> </a:t>
            </a:r>
            <a:r>
              <a:rPr lang="fr-BE" sz="1500" dirty="0" err="1">
                <a:latin typeface="+mn-lt"/>
              </a:rPr>
              <a:t>universities</a:t>
            </a:r>
            <a:r>
              <a:rPr lang="fr-BE" sz="1500" dirty="0">
                <a:latin typeface="+mn-lt"/>
              </a:rPr>
              <a:t>:</a:t>
            </a:r>
          </a:p>
          <a:p>
            <a:pPr marL="1638300" lvl="4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Arial" panose="020B0604020202020204" pitchFamily="34" charset="0"/>
              <a:buChar char="•"/>
              <a:defRPr/>
            </a:pPr>
            <a:r>
              <a:rPr lang="fr-BE" sz="1200" dirty="0" smtClean="0">
                <a:solidFill>
                  <a:srgbClr val="000000"/>
                </a:solidFill>
                <a:latin typeface="+mn-lt"/>
              </a:rPr>
              <a:t>A first  international </a:t>
            </a:r>
            <a:r>
              <a:rPr lang="fr-BE" sz="1200" dirty="0" err="1" smtClean="0">
                <a:solidFill>
                  <a:srgbClr val="000000"/>
                </a:solidFill>
                <a:latin typeface="+mn-lt"/>
              </a:rPr>
              <a:t>experience</a:t>
            </a:r>
            <a:endParaRPr lang="fr-BE" sz="1200" dirty="0" smtClean="0">
              <a:solidFill>
                <a:srgbClr val="000000"/>
              </a:solidFill>
              <a:latin typeface="+mn-lt"/>
            </a:endParaRPr>
          </a:p>
          <a:p>
            <a:pPr marL="1638300" lvl="4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Arial" panose="020B0604020202020204" pitchFamily="34" charset="0"/>
              <a:buChar char="•"/>
              <a:defRPr/>
            </a:pPr>
            <a:r>
              <a:rPr lang="fr-BE" sz="1200" dirty="0" err="1" smtClean="0">
                <a:solidFill>
                  <a:srgbClr val="000000"/>
                </a:solidFill>
                <a:latin typeface="+mn-lt"/>
              </a:rPr>
              <a:t>Increased</a:t>
            </a:r>
            <a:r>
              <a:rPr lang="fr-BE" sz="1200" dirty="0" smtClean="0">
                <a:solidFill>
                  <a:srgbClr val="000000"/>
                </a:solidFill>
                <a:latin typeface="+mn-lt"/>
              </a:rPr>
              <a:t> value on the </a:t>
            </a:r>
            <a:r>
              <a:rPr lang="fr-BE" sz="1200" dirty="0" err="1" smtClean="0">
                <a:solidFill>
                  <a:srgbClr val="000000"/>
                </a:solidFill>
                <a:latin typeface="+mn-lt"/>
              </a:rPr>
              <a:t>Market</a:t>
            </a:r>
            <a:r>
              <a:rPr lang="fr-BE" sz="1200" dirty="0" smtClean="0">
                <a:solidFill>
                  <a:srgbClr val="000000"/>
                </a:solidFill>
                <a:latin typeface="+mn-lt"/>
              </a:rPr>
              <a:t> for job </a:t>
            </a:r>
            <a:r>
              <a:rPr lang="fr-BE" sz="1200" dirty="0" err="1" smtClean="0">
                <a:solidFill>
                  <a:srgbClr val="000000"/>
                </a:solidFill>
                <a:latin typeface="+mn-lt"/>
              </a:rPr>
              <a:t>opportunities</a:t>
            </a:r>
            <a:r>
              <a:rPr lang="fr-BE" sz="12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fr-BE" sz="1200" dirty="0" err="1" smtClean="0">
                <a:solidFill>
                  <a:srgbClr val="000000"/>
                </a:solidFill>
                <a:latin typeface="+mn-lt"/>
              </a:rPr>
              <a:t>after</a:t>
            </a:r>
            <a:r>
              <a:rPr lang="fr-BE" sz="12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fr-BE" sz="1200" dirty="0" err="1" smtClean="0">
                <a:solidFill>
                  <a:srgbClr val="000000"/>
                </a:solidFill>
                <a:latin typeface="+mn-lt"/>
              </a:rPr>
              <a:t>their</a:t>
            </a:r>
            <a:r>
              <a:rPr lang="fr-BE" sz="1200" dirty="0" smtClean="0">
                <a:solidFill>
                  <a:srgbClr val="000000"/>
                </a:solidFill>
                <a:latin typeface="+mn-lt"/>
              </a:rPr>
              <a:t> VIE </a:t>
            </a:r>
            <a:r>
              <a:rPr lang="fr-BE" sz="1200" dirty="0" err="1" smtClean="0">
                <a:solidFill>
                  <a:srgbClr val="000000"/>
                </a:solidFill>
                <a:latin typeface="+mn-lt"/>
              </a:rPr>
              <a:t>assignment</a:t>
            </a:r>
            <a:endParaRPr lang="fr-BE" sz="1200" dirty="0" smtClean="0">
              <a:solidFill>
                <a:srgbClr val="000000"/>
              </a:solidFill>
              <a:latin typeface="+mn-lt"/>
            </a:endParaRPr>
          </a:p>
          <a:p>
            <a:pPr marL="1638300" lvl="4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Arial" panose="020B0604020202020204" pitchFamily="34" charset="0"/>
              <a:buChar char="•"/>
              <a:defRPr/>
            </a:pPr>
            <a:endParaRPr lang="fr-BE" sz="1200" b="1" dirty="0" smtClean="0">
              <a:solidFill>
                <a:schemeClr val="accent6"/>
              </a:solidFill>
              <a:latin typeface="+mn-lt"/>
            </a:endParaRPr>
          </a:p>
          <a:p>
            <a:pPr marL="1230312" lvl="3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Wingdings" panose="05000000000000000000" pitchFamily="2" charset="2"/>
              <a:buChar char="Ø"/>
              <a:defRPr/>
            </a:pPr>
            <a:r>
              <a:rPr lang="fr-BE" sz="1500" dirty="0">
                <a:latin typeface="+mn-lt"/>
              </a:rPr>
              <a:t>For BIR&amp;D:</a:t>
            </a:r>
          </a:p>
          <a:p>
            <a:pPr marL="1638300" lvl="4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Arial" panose="020B0604020202020204" pitchFamily="34" charset="0"/>
              <a:buChar char="•"/>
              <a:defRPr/>
            </a:pPr>
            <a:r>
              <a:rPr lang="fr-BE" sz="1200" dirty="0" smtClean="0">
                <a:solidFill>
                  <a:srgbClr val="000000"/>
                </a:solidFill>
                <a:latin typeface="+mn-lt"/>
              </a:rPr>
              <a:t>Participation in the </a:t>
            </a:r>
            <a:r>
              <a:rPr lang="fr-BE" sz="1200" dirty="0" err="1" smtClean="0">
                <a:solidFill>
                  <a:srgbClr val="000000"/>
                </a:solidFill>
                <a:latin typeface="+mn-lt"/>
              </a:rPr>
              <a:t>professional</a:t>
            </a:r>
            <a:r>
              <a:rPr lang="fr-BE" sz="12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fr-BE" sz="1200" dirty="0" err="1" smtClean="0">
                <a:solidFill>
                  <a:srgbClr val="000000"/>
                </a:solidFill>
                <a:latin typeface="+mn-lt"/>
              </a:rPr>
              <a:t>development</a:t>
            </a:r>
            <a:r>
              <a:rPr lang="fr-BE" sz="1200" dirty="0" smtClean="0">
                <a:solidFill>
                  <a:srgbClr val="000000"/>
                </a:solidFill>
                <a:latin typeface="+mn-lt"/>
              </a:rPr>
              <a:t> / training of </a:t>
            </a:r>
            <a:r>
              <a:rPr lang="fr-BE" sz="1200" dirty="0" err="1" smtClean="0">
                <a:solidFill>
                  <a:srgbClr val="000000"/>
                </a:solidFill>
                <a:latin typeface="+mn-lt"/>
              </a:rPr>
              <a:t>young</a:t>
            </a:r>
            <a:r>
              <a:rPr lang="fr-BE" sz="12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fr-BE" sz="1200" dirty="0" err="1" smtClean="0">
                <a:solidFill>
                  <a:srgbClr val="000000"/>
                </a:solidFill>
                <a:latin typeface="+mn-lt"/>
              </a:rPr>
              <a:t>graduates</a:t>
            </a:r>
            <a:endParaRPr lang="fr-BE" sz="1200" dirty="0" smtClean="0">
              <a:solidFill>
                <a:srgbClr val="000000"/>
              </a:solidFill>
              <a:latin typeface="+mn-lt"/>
            </a:endParaRPr>
          </a:p>
          <a:p>
            <a:pPr marL="1638300" lvl="4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Arial" panose="020B0604020202020204" pitchFamily="34" charset="0"/>
              <a:buChar char="•"/>
              <a:defRPr/>
            </a:pPr>
            <a:r>
              <a:rPr lang="fr-BE" sz="1200" dirty="0" err="1" smtClean="0">
                <a:solidFill>
                  <a:srgbClr val="000000"/>
                </a:solidFill>
                <a:latin typeface="+mn-lt"/>
              </a:rPr>
              <a:t>Increase</a:t>
            </a:r>
            <a:r>
              <a:rPr lang="fr-BE" sz="12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fr-BE" sz="1200" dirty="0" err="1" smtClean="0">
                <a:solidFill>
                  <a:srgbClr val="000000"/>
                </a:solidFill>
                <a:latin typeface="+mn-lt"/>
              </a:rPr>
              <a:t>visibility</a:t>
            </a:r>
            <a:r>
              <a:rPr lang="fr-BE" sz="1200" dirty="0" smtClean="0">
                <a:solidFill>
                  <a:srgbClr val="000000"/>
                </a:solidFill>
                <a:latin typeface="+mn-lt"/>
              </a:rPr>
              <a:t> / collaboration </a:t>
            </a:r>
            <a:r>
              <a:rPr lang="fr-BE" sz="1200" dirty="0" err="1" smtClean="0">
                <a:solidFill>
                  <a:srgbClr val="000000"/>
                </a:solidFill>
                <a:latin typeface="+mn-lt"/>
              </a:rPr>
              <a:t>between</a:t>
            </a:r>
            <a:r>
              <a:rPr lang="fr-BE" sz="12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fr-BE" sz="1200" dirty="0" err="1" smtClean="0">
                <a:solidFill>
                  <a:srgbClr val="000000"/>
                </a:solidFill>
                <a:latin typeface="+mn-lt"/>
              </a:rPr>
              <a:t>Belgian</a:t>
            </a:r>
            <a:r>
              <a:rPr lang="fr-BE" sz="1200" dirty="0" smtClean="0">
                <a:solidFill>
                  <a:srgbClr val="000000"/>
                </a:solidFill>
                <a:latin typeface="+mn-lt"/>
              </a:rPr>
              <a:t> industries and </a:t>
            </a:r>
            <a:r>
              <a:rPr lang="fr-BE" sz="1200" dirty="0" err="1" smtClean="0">
                <a:solidFill>
                  <a:srgbClr val="000000"/>
                </a:solidFill>
                <a:latin typeface="+mn-lt"/>
              </a:rPr>
              <a:t>Belgian</a:t>
            </a:r>
            <a:r>
              <a:rPr lang="fr-BE" sz="12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fr-BE" sz="1200" dirty="0" err="1" smtClean="0">
                <a:solidFill>
                  <a:srgbClr val="000000"/>
                </a:solidFill>
                <a:latin typeface="+mn-lt"/>
              </a:rPr>
              <a:t>universities</a:t>
            </a:r>
            <a:endParaRPr lang="fr-BE" sz="1200" dirty="0" smtClean="0">
              <a:solidFill>
                <a:srgbClr val="000000"/>
              </a:solidFill>
              <a:latin typeface="+mn-lt"/>
            </a:endParaRPr>
          </a:p>
          <a:p>
            <a:pPr marL="1638300" lvl="4" indent="-285750">
              <a:lnSpc>
                <a:spcPts val="1800"/>
              </a:lnSpc>
              <a:spcBef>
                <a:spcPts val="0"/>
              </a:spcBef>
              <a:buClr>
                <a:srgbClr val="223E92"/>
              </a:buClr>
              <a:buFont typeface="Arial" panose="020B0604020202020204" pitchFamily="34" charset="0"/>
              <a:buChar char="•"/>
              <a:defRPr/>
            </a:pPr>
            <a:r>
              <a:rPr lang="fr-BE" sz="1200" dirty="0" err="1" smtClean="0">
                <a:solidFill>
                  <a:srgbClr val="000000"/>
                </a:solidFill>
                <a:latin typeface="+mn-lt"/>
              </a:rPr>
              <a:t>Opportunity</a:t>
            </a:r>
            <a:r>
              <a:rPr lang="fr-BE" sz="1200" dirty="0" smtClean="0">
                <a:solidFill>
                  <a:srgbClr val="000000"/>
                </a:solidFill>
                <a:latin typeface="+mn-lt"/>
              </a:rPr>
              <a:t> to </a:t>
            </a:r>
            <a:r>
              <a:rPr lang="fr-BE" sz="1200" dirty="0" err="1" smtClean="0">
                <a:solidFill>
                  <a:srgbClr val="000000"/>
                </a:solidFill>
                <a:latin typeface="+mn-lt"/>
              </a:rPr>
              <a:t>hire</a:t>
            </a:r>
            <a:r>
              <a:rPr lang="fr-BE" sz="12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fr-BE" sz="1200" dirty="0" err="1" smtClean="0">
                <a:solidFill>
                  <a:srgbClr val="000000"/>
                </a:solidFill>
                <a:latin typeface="+mn-lt"/>
              </a:rPr>
              <a:t>competitive</a:t>
            </a:r>
            <a:r>
              <a:rPr lang="fr-BE" sz="1200" dirty="0" smtClean="0">
                <a:solidFill>
                  <a:srgbClr val="000000"/>
                </a:solidFill>
                <a:latin typeface="+mn-lt"/>
              </a:rPr>
              <a:t> and international profiles </a:t>
            </a:r>
            <a:r>
              <a:rPr lang="fr-BE" sz="1200" dirty="0" err="1" smtClean="0">
                <a:solidFill>
                  <a:srgbClr val="000000"/>
                </a:solidFill>
                <a:latin typeface="+mn-lt"/>
              </a:rPr>
              <a:t>after</a:t>
            </a:r>
            <a:r>
              <a:rPr lang="fr-BE" sz="12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fr-BE" sz="1200" dirty="0" err="1" smtClean="0">
                <a:solidFill>
                  <a:srgbClr val="000000"/>
                </a:solidFill>
                <a:latin typeface="+mn-lt"/>
              </a:rPr>
              <a:t>their</a:t>
            </a:r>
            <a:r>
              <a:rPr lang="fr-BE" sz="1200" dirty="0" smtClean="0">
                <a:solidFill>
                  <a:srgbClr val="000000"/>
                </a:solidFill>
                <a:latin typeface="+mn-lt"/>
              </a:rPr>
              <a:t> VIE </a:t>
            </a:r>
            <a:r>
              <a:rPr lang="fr-BE" sz="1200" dirty="0" err="1" smtClean="0">
                <a:solidFill>
                  <a:srgbClr val="000000"/>
                </a:solidFill>
                <a:latin typeface="+mn-lt"/>
              </a:rPr>
              <a:t>assignment</a:t>
            </a:r>
            <a:endParaRPr lang="fr-BE" altLang="en-US" sz="900" dirty="0" smtClean="0">
              <a:solidFill>
                <a:srgbClr val="000000"/>
              </a:solidFill>
            </a:endParaRPr>
          </a:p>
          <a:p>
            <a:pPr>
              <a:spcBef>
                <a:spcPts val="1800"/>
              </a:spcBef>
              <a:buClr>
                <a:srgbClr val="223E92"/>
              </a:buClr>
              <a:buFontTx/>
              <a:buChar char="•"/>
              <a:defRPr/>
            </a:pPr>
            <a:endParaRPr lang="nl-BE" altLang="en-US" sz="11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55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Workgroup charter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Meeting with Olivier </a:t>
            </a:r>
            <a:r>
              <a:rPr lang="en-GB" dirty="0" err="1" smtClean="0"/>
              <a:t>Vande</a:t>
            </a:r>
            <a:r>
              <a:rPr lang="en-GB" dirty="0" smtClean="0"/>
              <a:t> </a:t>
            </a:r>
            <a:r>
              <a:rPr lang="en-GB" dirty="0" err="1" smtClean="0"/>
              <a:t>Vyver</a:t>
            </a:r>
            <a:r>
              <a:rPr lang="en-GB" dirty="0" smtClean="0"/>
              <a:t> and Paul Van Dun</a:t>
            </a:r>
          </a:p>
          <a:p>
            <a:pPr lvl="1"/>
            <a:r>
              <a:rPr lang="en-GB" dirty="0" smtClean="0"/>
              <a:t>Strong willingness to work with </a:t>
            </a:r>
            <a:r>
              <a:rPr lang="en-GB" dirty="0" err="1" smtClean="0"/>
              <a:t>BiR&amp;D</a:t>
            </a:r>
            <a:r>
              <a:rPr lang="en-GB" dirty="0" smtClean="0"/>
              <a:t> to </a:t>
            </a:r>
            <a:r>
              <a:rPr lang="en-GB" dirty="0" smtClean="0"/>
              <a:t>increase </a:t>
            </a:r>
            <a:r>
              <a:rPr lang="en-GB" dirty="0" smtClean="0"/>
              <a:t>the collaboration around the charter topics</a:t>
            </a:r>
          </a:p>
          <a:p>
            <a:pPr lvl="1"/>
            <a:r>
              <a:rPr lang="en-GB" dirty="0" smtClean="0"/>
              <a:t>Concrete proposal V.I.E. expected</a:t>
            </a:r>
          </a:p>
          <a:p>
            <a:pPr lvl="1"/>
            <a:r>
              <a:rPr lang="en-GB" dirty="0" smtClean="0"/>
              <a:t>Great interest in proposal of a </a:t>
            </a:r>
            <a:r>
              <a:rPr lang="en-GB" dirty="0" err="1" smtClean="0"/>
              <a:t>hackaton</a:t>
            </a:r>
            <a:r>
              <a:rPr lang="en-GB" dirty="0" smtClean="0"/>
              <a:t> for 10 years </a:t>
            </a:r>
            <a:r>
              <a:rPr lang="en-GB" dirty="0" err="1" smtClean="0"/>
              <a:t>BiR&amp;D</a:t>
            </a:r>
            <a:r>
              <a:rPr lang="en-GB" dirty="0" smtClean="0"/>
              <a:t>; theme </a:t>
            </a:r>
            <a:r>
              <a:rPr lang="en-GB" dirty="0" err="1" smtClean="0"/>
              <a:t>tbd</a:t>
            </a:r>
            <a:r>
              <a:rPr lang="en-GB" dirty="0" smtClean="0"/>
              <a:t> in collaboration with them</a:t>
            </a:r>
          </a:p>
          <a:p>
            <a:pPr lvl="1"/>
            <a:r>
              <a:rPr lang="en-GB" dirty="0" smtClean="0"/>
              <a:t>LIEU: presentation in March 2017</a:t>
            </a:r>
          </a:p>
          <a:p>
            <a:pPr lvl="1"/>
            <a:r>
              <a:rPr lang="en-GB" dirty="0" smtClean="0"/>
              <a:t>TTO Flanders: invitation </a:t>
            </a:r>
            <a:r>
              <a:rPr lang="en-GB" dirty="0" err="1" smtClean="0"/>
              <a:t>BiR&amp;D</a:t>
            </a:r>
            <a:r>
              <a:rPr lang="en-GB" dirty="0" smtClean="0"/>
              <a:t> at their next meeting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A1B27-2C3C-49B4-98AD-9012C0A5E16A}" type="slidenum">
              <a:rPr lang="fr-FR" smtClean="0"/>
              <a:pPr>
                <a:defRPr/>
              </a:pPr>
              <a:t>11</a:t>
            </a:fld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25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 smtClean="0">
                <a:solidFill>
                  <a:schemeClr val="bg1"/>
                </a:solidFill>
              </a:rPr>
              <a:t>Workgroup Strategy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914400" y="908720"/>
            <a:ext cx="7772400" cy="4032250"/>
          </a:xfrm>
        </p:spPr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GB" b="1" u="sng" dirty="0" err="1">
                <a:latin typeface="Calibri"/>
                <a:ea typeface="Calibri"/>
                <a:cs typeface="Calibri"/>
              </a:rPr>
              <a:t>BiR&amp;D</a:t>
            </a:r>
            <a:r>
              <a:rPr lang="en-GB" b="1" u="sng" dirty="0">
                <a:latin typeface="Calibri"/>
                <a:ea typeface="Calibri"/>
                <a:cs typeface="Calibri"/>
              </a:rPr>
              <a:t> – Objectives, Goals, Strategy &amp; Means </a:t>
            </a:r>
            <a:r>
              <a:rPr lang="en-GB" b="1" u="sng" dirty="0" smtClean="0">
                <a:latin typeface="Calibri"/>
                <a:ea typeface="Calibri"/>
                <a:cs typeface="Calibri"/>
              </a:rPr>
              <a:t>(OGSM</a:t>
            </a:r>
            <a:r>
              <a:rPr lang="en-GB" b="1" u="sng" dirty="0">
                <a:latin typeface="Calibri"/>
                <a:ea typeface="Calibri"/>
                <a:cs typeface="Calibri"/>
              </a:rPr>
              <a:t>)</a:t>
            </a:r>
            <a:endParaRPr lang="en-GB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dirty="0" smtClean="0">
                <a:latin typeface="Calibri"/>
                <a:ea typeface="Calibri"/>
                <a:cs typeface="Calibri"/>
              </a:rPr>
              <a:t>Review </a:t>
            </a:r>
            <a:r>
              <a:rPr lang="en-GB" dirty="0">
                <a:latin typeface="Calibri"/>
                <a:ea typeface="Calibri"/>
                <a:cs typeface="Calibri"/>
              </a:rPr>
              <a:t>of the objectives, goals, strategy and means of </a:t>
            </a:r>
            <a:r>
              <a:rPr lang="en-GB" dirty="0" err="1">
                <a:latin typeface="Calibri"/>
                <a:ea typeface="Calibri"/>
                <a:cs typeface="Calibri"/>
              </a:rPr>
              <a:t>BiR&amp;D</a:t>
            </a:r>
            <a:r>
              <a:rPr lang="en-GB" dirty="0">
                <a:latin typeface="Calibri"/>
                <a:ea typeface="Calibri"/>
                <a:cs typeface="Calibri"/>
              </a:rPr>
              <a:t>.</a:t>
            </a:r>
            <a:endParaRPr lang="en-GB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b="1" dirty="0">
                <a:latin typeface="Calibri"/>
                <a:ea typeface="Calibri"/>
                <a:cs typeface="Calibri"/>
              </a:rPr>
              <a:t>W</a:t>
            </a:r>
            <a:r>
              <a:rPr lang="en-GB" b="1" dirty="0" smtClean="0">
                <a:latin typeface="Calibri"/>
                <a:ea typeface="Calibri"/>
                <a:cs typeface="Calibri"/>
              </a:rPr>
              <a:t>ork done </a:t>
            </a:r>
            <a:r>
              <a:rPr lang="en-GB" b="1" dirty="0">
                <a:latin typeface="Calibri"/>
                <a:ea typeface="Calibri"/>
                <a:cs typeface="Calibri"/>
              </a:rPr>
              <a:t>for and supervised by the Board</a:t>
            </a:r>
            <a:r>
              <a:rPr lang="en-GB" dirty="0">
                <a:latin typeface="Calibri"/>
                <a:ea typeface="Calibri"/>
                <a:cs typeface="Calibri"/>
              </a:rPr>
              <a:t>. </a:t>
            </a:r>
            <a:r>
              <a:rPr lang="en-GB" dirty="0" smtClean="0">
                <a:latin typeface="Calibri"/>
                <a:ea typeface="Calibri"/>
                <a:cs typeface="Calibri"/>
              </a:rPr>
              <a:t> </a:t>
            </a:r>
            <a:endParaRPr lang="en-GB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dirty="0" smtClean="0">
                <a:latin typeface="Calibri"/>
                <a:ea typeface="Calibri"/>
                <a:cs typeface="Calibri"/>
              </a:rPr>
              <a:t>Offsite </a:t>
            </a:r>
            <a:r>
              <a:rPr lang="en-GB" dirty="0">
                <a:latin typeface="Calibri"/>
                <a:ea typeface="Calibri"/>
                <a:cs typeface="Calibri"/>
              </a:rPr>
              <a:t>meeting </a:t>
            </a:r>
            <a:r>
              <a:rPr lang="en-GB" dirty="0" smtClean="0">
                <a:latin typeface="Calibri"/>
                <a:ea typeface="Calibri"/>
                <a:cs typeface="Calibri"/>
              </a:rPr>
              <a:t>on </a:t>
            </a:r>
            <a:r>
              <a:rPr lang="en-GB" dirty="0">
                <a:latin typeface="Calibri"/>
                <a:ea typeface="Calibri"/>
                <a:cs typeface="Calibri"/>
              </a:rPr>
              <a:t>January 27th 2017. </a:t>
            </a:r>
            <a:br>
              <a:rPr lang="en-GB" dirty="0">
                <a:latin typeface="Calibri"/>
                <a:ea typeface="Calibri"/>
                <a:cs typeface="Calibri"/>
              </a:rPr>
            </a:br>
            <a:r>
              <a:rPr lang="en-GB" dirty="0" smtClean="0">
                <a:latin typeface="Calibri"/>
                <a:ea typeface="Calibri"/>
                <a:cs typeface="Calibri"/>
              </a:rPr>
              <a:t>Board </a:t>
            </a:r>
            <a:r>
              <a:rPr lang="en-GB" dirty="0">
                <a:latin typeface="Calibri"/>
                <a:ea typeface="Calibri"/>
                <a:cs typeface="Calibri"/>
              </a:rPr>
              <a:t>members are asked to give their </a:t>
            </a:r>
            <a:r>
              <a:rPr lang="en-GB" b="1" dirty="0">
                <a:latin typeface="Calibri"/>
                <a:ea typeface="Calibri"/>
                <a:cs typeface="Calibri"/>
              </a:rPr>
              <a:t>input before the meeting </a:t>
            </a:r>
            <a:r>
              <a:rPr lang="en-GB" dirty="0" smtClean="0">
                <a:latin typeface="Calibri"/>
                <a:ea typeface="Calibri"/>
                <a:cs typeface="Calibri"/>
              </a:rPr>
              <a:t>:</a:t>
            </a:r>
            <a:endParaRPr lang="en-GB" dirty="0" smtClean="0">
              <a:latin typeface="Calibri"/>
              <a:ea typeface="Calibri"/>
              <a:cs typeface="Times New Roman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dirty="0" smtClean="0">
                <a:latin typeface="Calibri"/>
                <a:ea typeface="Calibri"/>
                <a:cs typeface="Calibri"/>
              </a:rPr>
              <a:t>Questions </a:t>
            </a:r>
            <a:r>
              <a:rPr lang="en-GB" dirty="0">
                <a:latin typeface="Calibri"/>
                <a:ea typeface="Calibri"/>
                <a:cs typeface="Calibri"/>
              </a:rPr>
              <a:t>regarding </a:t>
            </a:r>
            <a:r>
              <a:rPr lang="en-GB" dirty="0" smtClean="0">
                <a:latin typeface="Calibri"/>
                <a:ea typeface="Calibri"/>
                <a:cs typeface="Calibri"/>
              </a:rPr>
              <a:t>OGSM</a:t>
            </a:r>
            <a:endParaRPr lang="en-GB" dirty="0" smtClean="0">
              <a:latin typeface="Calibri"/>
              <a:ea typeface="Calibri"/>
              <a:cs typeface="Times New Roman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dirty="0" smtClean="0">
                <a:latin typeface="Calibri"/>
                <a:ea typeface="Calibri"/>
                <a:cs typeface="Calibri"/>
              </a:rPr>
              <a:t>Data </a:t>
            </a:r>
            <a:r>
              <a:rPr lang="en-GB" dirty="0">
                <a:latin typeface="Calibri"/>
                <a:ea typeface="Calibri"/>
                <a:cs typeface="Calibri"/>
              </a:rPr>
              <a:t>collection</a:t>
            </a:r>
            <a:endParaRPr lang="en-GB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dirty="0">
                <a:latin typeface="Calibri"/>
                <a:ea typeface="Calibri"/>
                <a:cs typeface="Calibri"/>
              </a:rPr>
              <a:t>R</a:t>
            </a:r>
            <a:r>
              <a:rPr lang="en-GB" dirty="0" smtClean="0">
                <a:latin typeface="Calibri"/>
                <a:ea typeface="Calibri"/>
                <a:cs typeface="Calibri"/>
              </a:rPr>
              <a:t>esults presented </a:t>
            </a:r>
            <a:r>
              <a:rPr lang="en-GB" dirty="0">
                <a:latin typeface="Calibri"/>
                <a:ea typeface="Calibri"/>
                <a:cs typeface="Calibri"/>
              </a:rPr>
              <a:t>to the Board in March 2017 for approval.</a:t>
            </a:r>
            <a:endParaRPr lang="en-GB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r>
              <a:rPr lang="en-US" smtClean="0"/>
              <a:t>24/02/2016</a:t>
            </a:r>
            <a:endParaRPr lang="nl-BE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pPr algn="ctr"/>
            <a:r>
              <a:rPr lang="nl-BE" smtClean="0"/>
              <a:t>Planview stuurgroep</a:t>
            </a:r>
            <a:endParaRPr lang="nl-BE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pPr algn="r"/>
            <a:fld id="{9A93321B-FBD5-4FEE-A078-C67FCB5DD1FB}" type="slidenum">
              <a:rPr lang="nl-BE" smtClean="0"/>
              <a:t>12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98166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914400" y="908720"/>
            <a:ext cx="7772400" cy="4032250"/>
          </a:xfrm>
        </p:spPr>
        <p:txBody>
          <a:bodyPr/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GB" b="1" dirty="0" smtClean="0"/>
              <a:t>Questions </a:t>
            </a:r>
            <a:r>
              <a:rPr lang="en-GB" b="1" dirty="0"/>
              <a:t>regarding OGSM:</a:t>
            </a:r>
            <a:endParaRPr lang="en-GB" dirty="0"/>
          </a:p>
          <a:p>
            <a:r>
              <a:rPr lang="en-GB" sz="1800" dirty="0"/>
              <a:t>Is the </a:t>
            </a:r>
            <a:r>
              <a:rPr lang="en-GB" sz="1800" b="1" dirty="0"/>
              <a:t>vision and mission of </a:t>
            </a:r>
            <a:r>
              <a:rPr lang="en-GB" sz="1800" b="1" dirty="0" err="1"/>
              <a:t>BiR&amp;D</a:t>
            </a:r>
            <a:r>
              <a:rPr lang="en-GB" sz="1800" b="1" dirty="0"/>
              <a:t> </a:t>
            </a:r>
            <a:r>
              <a:rPr lang="en-GB" sz="1800" dirty="0"/>
              <a:t>as defined since the launch of </a:t>
            </a:r>
            <a:r>
              <a:rPr lang="en-GB" sz="1800" dirty="0" err="1"/>
              <a:t>BiR&amp;D</a:t>
            </a:r>
            <a:r>
              <a:rPr lang="en-GB" sz="1800" b="1" dirty="0"/>
              <a:t> still relevant for the next coming 5 years</a:t>
            </a:r>
            <a:r>
              <a:rPr lang="en-GB" sz="1800" dirty="0"/>
              <a:t>? </a:t>
            </a:r>
            <a:endParaRPr lang="en-GB" sz="1800" dirty="0" smtClean="0"/>
          </a:p>
          <a:p>
            <a:r>
              <a:rPr lang="en-GB" sz="1800" dirty="0"/>
              <a:t>What </a:t>
            </a:r>
            <a:r>
              <a:rPr lang="en-GB" sz="1800" b="1" dirty="0"/>
              <a:t>kind of organisation/association </a:t>
            </a:r>
            <a:r>
              <a:rPr lang="en-GB" sz="1800" dirty="0"/>
              <a:t>should </a:t>
            </a:r>
            <a:r>
              <a:rPr lang="en-GB" sz="1800" dirty="0" err="1"/>
              <a:t>BiR&amp;D</a:t>
            </a:r>
            <a:r>
              <a:rPr lang="en-GB" sz="1800" dirty="0"/>
              <a:t> be in order to effectively execute that mission? </a:t>
            </a:r>
            <a:endParaRPr lang="en-GB" sz="1800" dirty="0" smtClean="0"/>
          </a:p>
          <a:p>
            <a:pPr lvl="0"/>
            <a:r>
              <a:rPr lang="en-GB" sz="1800" dirty="0"/>
              <a:t>With whom should </a:t>
            </a:r>
            <a:r>
              <a:rPr lang="en-GB" sz="1800" dirty="0" err="1"/>
              <a:t>BiR&amp;D</a:t>
            </a:r>
            <a:r>
              <a:rPr lang="en-GB" sz="1800" dirty="0"/>
              <a:t> setup a </a:t>
            </a:r>
            <a:r>
              <a:rPr lang="en-GB" sz="1800" b="1" dirty="0"/>
              <a:t>strategic partnership</a:t>
            </a:r>
            <a:r>
              <a:rPr lang="en-GB" sz="1800" dirty="0"/>
              <a:t> to improve </a:t>
            </a:r>
            <a:r>
              <a:rPr lang="en-GB" sz="1800" dirty="0" err="1"/>
              <a:t>BiR&amp;D's</a:t>
            </a:r>
            <a:r>
              <a:rPr lang="en-GB" sz="1800" dirty="0"/>
              <a:t> impact.</a:t>
            </a:r>
            <a:br>
              <a:rPr lang="en-GB" sz="1800" dirty="0"/>
            </a:br>
            <a:r>
              <a:rPr lang="en-GB" sz="1800" dirty="0"/>
              <a:t>How and why? With which </a:t>
            </a:r>
            <a:r>
              <a:rPr lang="en-GB" sz="1800" dirty="0" smtClean="0"/>
              <a:t>results?</a:t>
            </a:r>
          </a:p>
          <a:p>
            <a:pPr lvl="0"/>
            <a:r>
              <a:rPr lang="en-GB" sz="1800" dirty="0" smtClean="0"/>
              <a:t>How </a:t>
            </a:r>
            <a:r>
              <a:rPr lang="en-GB" sz="1800" dirty="0"/>
              <a:t>does the </a:t>
            </a:r>
            <a:r>
              <a:rPr lang="en-GB" sz="1800" b="1" dirty="0"/>
              <a:t>landscape of </a:t>
            </a:r>
            <a:r>
              <a:rPr lang="en-GB" sz="1800" b="1" dirty="0" err="1"/>
              <a:t>BiR&amp;D</a:t>
            </a:r>
            <a:r>
              <a:rPr lang="en-GB" sz="1800" dirty="0"/>
              <a:t> </a:t>
            </a:r>
            <a:r>
              <a:rPr lang="en-GB" sz="1800" dirty="0" smtClean="0"/>
              <a:t>look like?</a:t>
            </a:r>
            <a:endParaRPr lang="en-GB" sz="1800" dirty="0"/>
          </a:p>
          <a:p>
            <a:r>
              <a:rPr lang="en-GB" sz="1800" dirty="0" smtClean="0"/>
              <a:t>What </a:t>
            </a:r>
            <a:r>
              <a:rPr lang="en-GB" sz="1800" dirty="0"/>
              <a:t>doesn't fit today? What makes sense and what not? What is missing</a:t>
            </a:r>
            <a:r>
              <a:rPr lang="en-GB" sz="1800" dirty="0" smtClean="0"/>
              <a:t>?</a:t>
            </a:r>
            <a:r>
              <a:rPr lang="en-GB" sz="1800" dirty="0"/>
              <a:t> </a:t>
            </a:r>
          </a:p>
          <a:p>
            <a:pPr lvl="0"/>
            <a:r>
              <a:rPr lang="en-GB" sz="1800" dirty="0"/>
              <a:t>(How are outsiders thinking about </a:t>
            </a:r>
            <a:r>
              <a:rPr lang="en-GB" sz="1800" dirty="0" err="1"/>
              <a:t>BiR&amp;D</a:t>
            </a:r>
            <a:r>
              <a:rPr lang="en-GB" sz="1800" dirty="0"/>
              <a:t>? What would an outsider do if they would lead </a:t>
            </a:r>
            <a:r>
              <a:rPr lang="en-GB" sz="1800" dirty="0" err="1"/>
              <a:t>BiR&amp;D</a:t>
            </a:r>
            <a:r>
              <a:rPr lang="en-GB" sz="1800" dirty="0"/>
              <a:t>?</a:t>
            </a:r>
          </a:p>
          <a:p>
            <a:endParaRPr lang="en-GB" sz="18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r>
              <a:rPr lang="en-US" smtClean="0"/>
              <a:t>24/02/2016</a:t>
            </a:r>
            <a:endParaRPr lang="nl-BE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pPr algn="ctr"/>
            <a:r>
              <a:rPr lang="nl-BE" smtClean="0"/>
              <a:t>Planview stuurgroep</a:t>
            </a:r>
            <a:endParaRPr lang="nl-BE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pPr algn="r"/>
            <a:fld id="{9A93321B-FBD5-4FEE-A078-C67FCB5DD1FB}" type="slidenum">
              <a:rPr lang="nl-BE" smtClean="0"/>
              <a:t>13</a:t>
            </a:fld>
            <a:endParaRPr lang="nl-BE" dirty="0"/>
          </a:p>
        </p:txBody>
      </p:sp>
      <p:sp>
        <p:nvSpPr>
          <p:cNvPr id="8" name="Title 21"/>
          <p:cNvSpPr txBox="1">
            <a:spLocks/>
          </p:cNvSpPr>
          <p:nvPr/>
        </p:nvSpPr>
        <p:spPr bwMode="auto">
          <a:xfrm>
            <a:off x="1295400" y="260648"/>
            <a:ext cx="7478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4D4F53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nl-BE" sz="2400" kern="0" dirty="0" smtClean="0">
                <a:solidFill>
                  <a:schemeClr val="bg1"/>
                </a:solidFill>
              </a:rPr>
              <a:t>Workgroup Strategy</a:t>
            </a:r>
            <a:endParaRPr lang="en-US" sz="240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44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914400" y="908720"/>
            <a:ext cx="7772400" cy="4032250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Data collection before the meeting</a:t>
            </a:r>
            <a:endParaRPr lang="en-GB" dirty="0"/>
          </a:p>
          <a:p>
            <a:pPr lvl="0"/>
            <a:r>
              <a:rPr lang="en-GB" sz="1800" dirty="0" smtClean="0"/>
              <a:t>R&amp;D </a:t>
            </a:r>
            <a:r>
              <a:rPr lang="en-GB" sz="1800" dirty="0"/>
              <a:t>evolution </a:t>
            </a:r>
            <a:r>
              <a:rPr lang="en-GB" sz="1800" dirty="0" smtClean="0"/>
              <a:t>of your company in </a:t>
            </a:r>
            <a:r>
              <a:rPr lang="en-GB" sz="1800" dirty="0"/>
              <a:t>Belgium; in Europe or worldwide?</a:t>
            </a:r>
          </a:p>
          <a:p>
            <a:pPr lvl="1"/>
            <a:r>
              <a:rPr lang="en-GB" sz="1800" dirty="0"/>
              <a:t>Manpower: 2006-2016</a:t>
            </a:r>
          </a:p>
          <a:p>
            <a:pPr lvl="1"/>
            <a:r>
              <a:rPr lang="en-GB" sz="1800" dirty="0"/>
              <a:t>Investments/costs: 2006-2016</a:t>
            </a:r>
          </a:p>
          <a:p>
            <a:pPr lvl="0"/>
            <a:r>
              <a:rPr lang="en-GB" sz="1800" dirty="0"/>
              <a:t>Position of </a:t>
            </a:r>
            <a:r>
              <a:rPr lang="en-GB" sz="1800" dirty="0" err="1"/>
              <a:t>BiR&amp;D</a:t>
            </a:r>
            <a:r>
              <a:rPr lang="en-GB" sz="1800" dirty="0"/>
              <a:t> in the Belgian R&amp;D landscape: how much does </a:t>
            </a:r>
            <a:r>
              <a:rPr lang="en-GB" sz="1800" dirty="0" err="1"/>
              <a:t>BiR&amp;D</a:t>
            </a:r>
            <a:r>
              <a:rPr lang="en-GB" sz="1800" dirty="0"/>
              <a:t> weight?</a:t>
            </a:r>
          </a:p>
          <a:p>
            <a:pPr lvl="1"/>
            <a:r>
              <a:rPr lang="en-GB" sz="1800" dirty="0"/>
              <a:t>Globally</a:t>
            </a:r>
          </a:p>
          <a:p>
            <a:pPr lvl="1"/>
            <a:r>
              <a:rPr lang="en-GB" sz="1800" dirty="0"/>
              <a:t>Per </a:t>
            </a:r>
            <a:r>
              <a:rPr lang="en-GB" sz="1800" dirty="0" smtClean="0"/>
              <a:t>sector</a:t>
            </a:r>
            <a:endParaRPr lang="en-GB" sz="1800" dirty="0"/>
          </a:p>
          <a:p>
            <a:pPr lvl="1"/>
            <a:r>
              <a:rPr lang="en-GB" sz="1800" dirty="0"/>
              <a:t>Which companies should join </a:t>
            </a:r>
            <a:r>
              <a:rPr lang="en-GB" sz="1800" dirty="0" err="1"/>
              <a:t>BiR&amp;D</a:t>
            </a:r>
            <a:r>
              <a:rPr lang="en-GB" sz="1800" dirty="0"/>
              <a:t> in order to give us the necessary weight?</a:t>
            </a:r>
          </a:p>
          <a:p>
            <a:pPr lvl="0"/>
            <a:r>
              <a:rPr lang="en-GB" sz="1800" dirty="0"/>
              <a:t>Impact of political measures on the multinational R&amp;D investments’ decisions:</a:t>
            </a:r>
          </a:p>
          <a:p>
            <a:pPr lvl="1"/>
            <a:r>
              <a:rPr lang="en-GB" sz="1800" dirty="0"/>
              <a:t>Globally: predictability of the Belgian fiscal regime</a:t>
            </a:r>
          </a:p>
          <a:p>
            <a:pPr lvl="1"/>
            <a:r>
              <a:rPr lang="en-GB" sz="1800" dirty="0" smtClean="0"/>
              <a:t>Specifically: </a:t>
            </a:r>
            <a:r>
              <a:rPr lang="en-GB" dirty="0" smtClean="0"/>
              <a:t>excess </a:t>
            </a:r>
            <a:r>
              <a:rPr lang="en-GB" dirty="0"/>
              <a:t>profit </a:t>
            </a:r>
            <a:r>
              <a:rPr lang="en-GB" dirty="0" smtClean="0"/>
              <a:t>rulings, reduction </a:t>
            </a:r>
            <a:r>
              <a:rPr lang="en-GB" dirty="0"/>
              <a:t>of corporate income </a:t>
            </a:r>
            <a:r>
              <a:rPr lang="en-GB" dirty="0" smtClean="0"/>
              <a:t>tax, notional interests, other</a:t>
            </a:r>
            <a:endParaRPr lang="en-GB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pPr algn="r"/>
            <a:fld id="{9A93321B-FBD5-4FEE-A078-C67FCB5DD1FB}" type="slidenum">
              <a:rPr lang="nl-BE" smtClean="0"/>
              <a:t>14</a:t>
            </a:fld>
            <a:endParaRPr lang="nl-BE" dirty="0"/>
          </a:p>
        </p:txBody>
      </p:sp>
      <p:sp>
        <p:nvSpPr>
          <p:cNvPr id="8" name="Title 2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 smtClean="0">
                <a:solidFill>
                  <a:schemeClr val="bg1"/>
                </a:solidFill>
              </a:rPr>
              <a:t>Workgroup Strategy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17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914400" y="908720"/>
            <a:ext cx="7772400" cy="4032250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Data collection before the meeting</a:t>
            </a:r>
            <a:endParaRPr lang="en-GB" dirty="0"/>
          </a:p>
          <a:p>
            <a:pPr lvl="0"/>
            <a:r>
              <a:rPr lang="en-GB" sz="1800" dirty="0" smtClean="0"/>
              <a:t>What </a:t>
            </a:r>
            <a:r>
              <a:rPr lang="en-GB" sz="1800" dirty="0"/>
              <a:t>are the factors that influence your presence in Belgium, if not the political measures:</a:t>
            </a:r>
          </a:p>
          <a:p>
            <a:pPr lvl="1"/>
            <a:r>
              <a:rPr lang="en-GB" sz="1800" dirty="0"/>
              <a:t>Talent: education &amp; manpower</a:t>
            </a:r>
          </a:p>
          <a:p>
            <a:pPr lvl="1"/>
            <a:r>
              <a:rPr lang="en-GB" sz="1800" dirty="0"/>
              <a:t>Ecosystem in your sector (multinationals, SME’s, universities, research centres…)</a:t>
            </a:r>
          </a:p>
          <a:p>
            <a:pPr lvl="1"/>
            <a:r>
              <a:rPr lang="en-GB" sz="1800" dirty="0"/>
              <a:t>Global footprint</a:t>
            </a:r>
          </a:p>
          <a:p>
            <a:pPr lvl="1"/>
            <a:r>
              <a:rPr lang="en-GB" sz="1800" dirty="0"/>
              <a:t>Presence of European institutions</a:t>
            </a:r>
          </a:p>
          <a:p>
            <a:pPr lvl="1"/>
            <a:r>
              <a:rPr lang="en-GB" sz="1800" dirty="0"/>
              <a:t>European funds and tax withholding</a:t>
            </a:r>
          </a:p>
          <a:p>
            <a:pPr lvl="1"/>
            <a:r>
              <a:rPr lang="en-GB" sz="1800" dirty="0"/>
              <a:t>Salaries</a:t>
            </a:r>
          </a:p>
          <a:p>
            <a:pPr lvl="1"/>
            <a:r>
              <a:rPr lang="en-GB" sz="1800" dirty="0"/>
              <a:t>Others?</a:t>
            </a:r>
          </a:p>
          <a:p>
            <a:pPr lvl="0"/>
            <a:r>
              <a:rPr lang="en-GB" sz="1800" dirty="0"/>
              <a:t>Charter:  on which of the objectives of the charter did your company (or your sector) work? How? With whom? Results?</a:t>
            </a: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pPr algn="r"/>
            <a:fld id="{9A93321B-FBD5-4FEE-A078-C67FCB5DD1FB}" type="slidenum">
              <a:rPr lang="nl-BE" smtClean="0"/>
              <a:t>15</a:t>
            </a:fld>
            <a:endParaRPr lang="nl-BE" dirty="0"/>
          </a:p>
        </p:txBody>
      </p:sp>
      <p:sp>
        <p:nvSpPr>
          <p:cNvPr id="5" name="Title 21"/>
          <p:cNvSpPr txBox="1">
            <a:spLocks/>
          </p:cNvSpPr>
          <p:nvPr/>
        </p:nvSpPr>
        <p:spPr bwMode="auto">
          <a:xfrm>
            <a:off x="1295400" y="260648"/>
            <a:ext cx="7478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4D4F53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nl-BE" sz="2400" kern="0" smtClean="0">
                <a:solidFill>
                  <a:schemeClr val="bg1"/>
                </a:solidFill>
              </a:rPr>
              <a:t>Workgroup Strategy</a:t>
            </a:r>
            <a:endParaRPr lang="en-US" sz="240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62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R&amp;D management software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Proposal Johan Deburchgrave:</a:t>
            </a:r>
            <a:br>
              <a:rPr lang="en-GB" smtClean="0"/>
            </a:br>
            <a:r>
              <a:rPr lang="en-GB" smtClean="0"/>
              <a:t>Webinar to share Etex experience</a:t>
            </a:r>
          </a:p>
          <a:p>
            <a:r>
              <a:rPr lang="en-GB" smtClean="0"/>
              <a:t>Dates</a:t>
            </a:r>
            <a:r>
              <a:rPr lang="nl-NL" smtClean="0"/>
              <a:t>: 26 or 27 Januari in the morning  </a:t>
            </a:r>
            <a:endParaRPr lang="en-GB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A1B27-2C3C-49B4-98AD-9012C0A5E16A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200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PhD Thesis Award 2017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48 applications overall</a:t>
            </a:r>
            <a:r>
              <a:rPr lang="en-GB" dirty="0"/>
              <a:t>, </a:t>
            </a:r>
            <a:endParaRPr lang="en-GB" dirty="0" smtClean="0"/>
          </a:p>
          <a:p>
            <a:pPr lvl="1"/>
            <a:r>
              <a:rPr lang="en-GB" dirty="0"/>
              <a:t>3</a:t>
            </a:r>
            <a:r>
              <a:rPr lang="en-GB" dirty="0" smtClean="0"/>
              <a:t>1 </a:t>
            </a:r>
            <a:r>
              <a:rPr lang="en-GB" dirty="0"/>
              <a:t>in </a:t>
            </a:r>
            <a:r>
              <a:rPr lang="en-GB" dirty="0" smtClean="0"/>
              <a:t>Science &amp; Technology </a:t>
            </a:r>
          </a:p>
          <a:p>
            <a:pPr lvl="1"/>
            <a:r>
              <a:rPr lang="en-GB" dirty="0" smtClean="0"/>
              <a:t>17 </a:t>
            </a:r>
            <a:r>
              <a:rPr lang="en-GB" dirty="0"/>
              <a:t>in Life </a:t>
            </a:r>
            <a:r>
              <a:rPr lang="en-GB" dirty="0" smtClean="0"/>
              <a:t>Sciences</a:t>
            </a:r>
          </a:p>
          <a:p>
            <a:r>
              <a:rPr lang="en-GB" dirty="0" smtClean="0"/>
              <a:t>Procedure in discussion with FWO-FNRS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December 14th, 2016</a:t>
            </a: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A1B27-2C3C-49B4-98AD-9012C0A5E16A}" type="slidenum">
              <a:rPr lang="fr-FR" smtClean="0"/>
              <a:pPr>
                <a:defRPr/>
              </a:pPr>
              <a:t>17</a:t>
            </a:fld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55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Proposal 2017: Belgium, best place for R&amp;D?</a:t>
            </a:r>
          </a:p>
          <a:p>
            <a:r>
              <a:rPr lang="en-GB" dirty="0" smtClean="0"/>
              <a:t>Proposal 10 years </a:t>
            </a:r>
            <a:r>
              <a:rPr lang="en-GB" dirty="0" smtClean="0"/>
              <a:t>anniversary - 2018:</a:t>
            </a:r>
            <a:endParaRPr lang="en-GB" dirty="0" smtClean="0"/>
          </a:p>
          <a:p>
            <a:pPr lvl="1"/>
            <a:r>
              <a:rPr lang="en-GB" dirty="0" err="1" smtClean="0"/>
              <a:t>Hackaton</a:t>
            </a:r>
            <a:endParaRPr lang="en-GB" dirty="0" smtClean="0"/>
          </a:p>
          <a:p>
            <a:pPr lvl="1"/>
            <a:r>
              <a:rPr lang="en-GB" dirty="0" smtClean="0"/>
              <a:t>Prepared in close cooperation with TTO Flanders and LIEU</a:t>
            </a:r>
          </a:p>
          <a:p>
            <a:pPr lvl="1"/>
            <a:r>
              <a:rPr lang="en-GB" dirty="0" smtClean="0"/>
              <a:t>Presence of the King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A1B27-2C3C-49B4-98AD-9012C0A5E16A}" type="slidenum">
              <a:rPr lang="fr-FR" smtClean="0"/>
              <a:pPr>
                <a:defRPr/>
              </a:pPr>
              <a:t>18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Event in May 2017 – 10 years anniversary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23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January 19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9.30am : CANCELLED</a:t>
            </a:r>
          </a:p>
          <a:p>
            <a:pPr lvl="1"/>
            <a:r>
              <a:rPr lang="en-US" sz="1600" dirty="0" smtClean="0"/>
              <a:t>(Invitee: Ewald </a:t>
            </a:r>
            <a:r>
              <a:rPr lang="en-US" sz="1600" dirty="0" err="1" smtClean="0"/>
              <a:t>Pauwels</a:t>
            </a:r>
            <a:r>
              <a:rPr lang="en-US" sz="1600" dirty="0" smtClean="0"/>
              <a:t>)</a:t>
            </a:r>
          </a:p>
          <a:p>
            <a:r>
              <a:rPr lang="en-US" sz="2000" dirty="0" smtClean="0"/>
              <a:t>March 8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: Cargill 2pm</a:t>
            </a:r>
          </a:p>
          <a:p>
            <a:pPr lvl="1"/>
            <a:r>
              <a:rPr lang="en-US" sz="1600" dirty="0" smtClean="0"/>
              <a:t>Invitee: </a:t>
            </a:r>
            <a:r>
              <a:rPr lang="en-US" sz="1600" dirty="0" err="1"/>
              <a:t>O.Vande</a:t>
            </a:r>
            <a:r>
              <a:rPr lang="en-US" sz="1600" dirty="0"/>
              <a:t> </a:t>
            </a:r>
            <a:r>
              <a:rPr lang="en-US" sz="1600" dirty="0" err="1"/>
              <a:t>Vijver</a:t>
            </a:r>
            <a:r>
              <a:rPr lang="en-US" sz="1600" dirty="0"/>
              <a:t> </a:t>
            </a:r>
          </a:p>
          <a:p>
            <a:pPr lvl="1"/>
            <a:r>
              <a:rPr lang="en-US" sz="1600" dirty="0"/>
              <a:t>Proposals: Maker Movement, </a:t>
            </a:r>
            <a:r>
              <a:rPr lang="en-US" sz="1600" dirty="0" err="1"/>
              <a:t>Hackaton</a:t>
            </a:r>
            <a:r>
              <a:rPr lang="en-US" sz="1600" dirty="0"/>
              <a:t> (Deloitte), </a:t>
            </a:r>
            <a:r>
              <a:rPr lang="en-US" sz="1600" dirty="0" err="1"/>
              <a:t>Eirma</a:t>
            </a:r>
            <a:r>
              <a:rPr lang="en-US" sz="1600" dirty="0"/>
              <a:t> </a:t>
            </a:r>
            <a:r>
              <a:rPr lang="en-US" sz="1600" dirty="0" smtClean="0"/>
              <a:t>…</a:t>
            </a:r>
          </a:p>
          <a:p>
            <a:r>
              <a:rPr lang="nl-NL" sz="2000" dirty="0" smtClean="0">
                <a:solidFill>
                  <a:srgbClr val="222222"/>
                </a:solidFill>
                <a:latin typeface="arial"/>
              </a:rPr>
              <a:t>May </a:t>
            </a:r>
            <a:r>
              <a:rPr lang="nl-NL" sz="2000" dirty="0" smtClean="0">
                <a:solidFill>
                  <a:srgbClr val="222222"/>
                </a:solidFill>
                <a:latin typeface="arial"/>
              </a:rPr>
              <a:t>10th </a:t>
            </a:r>
            <a:r>
              <a:rPr lang="nl-NL" sz="2000" dirty="0" smtClean="0">
                <a:solidFill>
                  <a:srgbClr val="222222"/>
                </a:solidFill>
                <a:latin typeface="arial"/>
              </a:rPr>
              <a:t>whole day: UCB </a:t>
            </a:r>
          </a:p>
          <a:p>
            <a:r>
              <a:rPr lang="nl-NL" sz="2000" dirty="0" smtClean="0">
                <a:solidFill>
                  <a:srgbClr val="222222"/>
                </a:solidFill>
                <a:latin typeface="arial"/>
              </a:rPr>
              <a:t>June 22d – 9.30 am: who is willing to host the Board meeting?</a:t>
            </a:r>
          </a:p>
          <a:p>
            <a:r>
              <a:rPr lang="nl-NL" sz="2000" dirty="0" smtClean="0">
                <a:solidFill>
                  <a:srgbClr val="222222"/>
                </a:solidFill>
                <a:latin typeface="arial"/>
              </a:rPr>
              <a:t>December </a:t>
            </a:r>
            <a:r>
              <a:rPr lang="nl-NL" sz="2000" dirty="0" smtClean="0">
                <a:solidFill>
                  <a:srgbClr val="222222"/>
                </a:solidFill>
                <a:latin typeface="arial"/>
              </a:rPr>
              <a:t>13th</a:t>
            </a:r>
            <a:r>
              <a:rPr lang="nl-NL" sz="2000" dirty="0" smtClean="0">
                <a:solidFill>
                  <a:srgbClr val="222222"/>
                </a:solidFill>
                <a:latin typeface="arial"/>
              </a:rPr>
              <a:t>: Recticel 2pm</a:t>
            </a:r>
          </a:p>
          <a:p>
            <a:endParaRPr lang="nl-NL" sz="2000" dirty="0">
              <a:solidFill>
                <a:srgbClr val="222222"/>
              </a:solidFill>
              <a:latin typeface="arial"/>
            </a:endParaRPr>
          </a:p>
          <a:p>
            <a:r>
              <a:rPr lang="nl-NL" sz="2000" dirty="0" smtClean="0">
                <a:solidFill>
                  <a:srgbClr val="222222"/>
                </a:solidFill>
                <a:latin typeface="arial"/>
              </a:rPr>
              <a:t>Other invitee proposals: </a:t>
            </a:r>
            <a:r>
              <a:rPr lang="en-US" sz="2000" dirty="0" smtClean="0"/>
              <a:t> </a:t>
            </a:r>
            <a:r>
              <a:rPr lang="en-US" sz="2000" dirty="0"/>
              <a:t>Maker Movement, </a:t>
            </a:r>
            <a:r>
              <a:rPr lang="en-US" sz="2000" dirty="0" err="1"/>
              <a:t>Hackaton</a:t>
            </a:r>
            <a:r>
              <a:rPr lang="en-US" sz="2000" dirty="0"/>
              <a:t> (Deloitte), </a:t>
            </a:r>
            <a:r>
              <a:rPr lang="en-US" sz="2000" dirty="0" err="1"/>
              <a:t>Eirma</a:t>
            </a:r>
            <a:r>
              <a:rPr lang="en-US" sz="2000" dirty="0"/>
              <a:t> …</a:t>
            </a:r>
          </a:p>
          <a:p>
            <a:endParaRPr lang="en-GB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A1B27-2C3C-49B4-98AD-9012C0A5E16A}" type="slidenum">
              <a:rPr lang="fr-FR" smtClean="0"/>
              <a:pPr>
                <a:defRPr/>
              </a:pPr>
              <a:t>19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Agenda and invitees 2017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981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CNHi</a:t>
            </a:r>
            <a:r>
              <a:rPr lang="en-GB" dirty="0" smtClean="0"/>
              <a:t>:  end of membership</a:t>
            </a:r>
          </a:p>
          <a:p>
            <a:pPr marL="534988" indent="0">
              <a:buNone/>
            </a:pPr>
            <a:r>
              <a:rPr lang="en-GB" dirty="0" err="1" smtClean="0"/>
              <a:t>Laborelec</a:t>
            </a:r>
            <a:r>
              <a:rPr lang="en-GB" dirty="0" smtClean="0"/>
              <a:t>: Michael De </a:t>
            </a:r>
            <a:r>
              <a:rPr lang="en-GB" dirty="0" err="1" smtClean="0"/>
              <a:t>Koster</a:t>
            </a:r>
            <a:r>
              <a:rPr lang="en-GB" dirty="0" smtClean="0"/>
              <a:t> replaces Philippe De </a:t>
            </a:r>
            <a:r>
              <a:rPr lang="en-GB" dirty="0" err="1" smtClean="0"/>
              <a:t>Raedemaeker</a:t>
            </a:r>
            <a:endParaRPr lang="en-GB" dirty="0" smtClean="0"/>
          </a:p>
          <a:p>
            <a:r>
              <a:rPr lang="en-GB" dirty="0" smtClean="0"/>
              <a:t>Membership fee 2017: amount – date of invoicing</a:t>
            </a:r>
          </a:p>
          <a:p>
            <a:r>
              <a:rPr lang="en-GB" dirty="0" smtClean="0">
                <a:solidFill>
                  <a:srgbClr val="222222"/>
                </a:solidFill>
                <a:latin typeface="arial"/>
              </a:rPr>
              <a:t>Question </a:t>
            </a:r>
            <a:r>
              <a:rPr lang="en-GB" dirty="0" err="1" smtClean="0">
                <a:solidFill>
                  <a:srgbClr val="222222"/>
                </a:solidFill>
                <a:latin typeface="arial"/>
              </a:rPr>
              <a:t>Valérie</a:t>
            </a:r>
            <a:r>
              <a:rPr lang="en-GB" dirty="0" smtClean="0">
                <a:solidFill>
                  <a:srgbClr val="222222"/>
                </a:solidFill>
                <a:latin typeface="arial"/>
              </a:rPr>
              <a:t>: ‘as </a:t>
            </a:r>
            <a:r>
              <a:rPr lang="en-GB" dirty="0">
                <a:solidFill>
                  <a:srgbClr val="222222"/>
                </a:solidFill>
                <a:latin typeface="arial"/>
              </a:rPr>
              <a:t>decided at the Board October 8 2013</a:t>
            </a:r>
            <a:r>
              <a:rPr lang="en-GB" dirty="0" smtClean="0">
                <a:solidFill>
                  <a:srgbClr val="222222"/>
                </a:solidFill>
                <a:latin typeface="arial"/>
              </a:rPr>
              <a:t>, invoices </a:t>
            </a:r>
            <a:r>
              <a:rPr lang="en-GB" dirty="0">
                <a:solidFill>
                  <a:srgbClr val="222222"/>
                </a:solidFill>
                <a:latin typeface="arial"/>
              </a:rPr>
              <a:t>&gt; 1000</a:t>
            </a:r>
            <a:r>
              <a:rPr lang="en-GB" dirty="0" smtClean="0">
                <a:solidFill>
                  <a:srgbClr val="222222"/>
                </a:solidFill>
                <a:latin typeface="arial"/>
              </a:rPr>
              <a:t>€</a:t>
            </a:r>
            <a:r>
              <a:rPr lang="en-GB" dirty="0">
                <a:solidFill>
                  <a:srgbClr val="222222"/>
                </a:solidFill>
                <a:latin typeface="arial"/>
              </a:rPr>
              <a:t> </a:t>
            </a:r>
            <a:r>
              <a:rPr lang="en-GB" dirty="0" smtClean="0">
                <a:solidFill>
                  <a:srgbClr val="222222"/>
                </a:solidFill>
                <a:latin typeface="arial"/>
              </a:rPr>
              <a:t>must </a:t>
            </a:r>
            <a:r>
              <a:rPr lang="en-GB" dirty="0">
                <a:solidFill>
                  <a:srgbClr val="222222"/>
                </a:solidFill>
                <a:latin typeface="arial"/>
              </a:rPr>
              <a:t>have the approval of the president and the </a:t>
            </a:r>
            <a:r>
              <a:rPr lang="en-GB" dirty="0" smtClean="0">
                <a:solidFill>
                  <a:srgbClr val="222222"/>
                </a:solidFill>
                <a:latin typeface="arial"/>
              </a:rPr>
              <a:t>treasurer’</a:t>
            </a:r>
            <a:endParaRPr lang="en-GB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A1B27-2C3C-49B4-98AD-9012C0A5E16A}" type="slidenum">
              <a:rPr lang="fr-FR" smtClean="0"/>
              <a:pPr>
                <a:defRPr/>
              </a:pPr>
              <a:t>20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Varia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211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3934</TotalTime>
  <Words>1286</Words>
  <Application>Microsoft Office PowerPoint</Application>
  <PresentationFormat>On-screen Show (4:3)</PresentationFormat>
  <Paragraphs>239</Paragraphs>
  <Slides>20</Slides>
  <Notes>2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Modèle par défaut</vt:lpstr>
      <vt:lpstr>14 December 2016 2:00 – 5.00 pm BiR&amp;D Board Meeting Agoria Liège (hosted by Magotteaux)</vt:lpstr>
      <vt:lpstr>Venue</vt:lpstr>
      <vt:lpstr>Agenda Board Meeting of 14 Dec 2016</vt:lpstr>
      <vt:lpstr>Agenda Board Meeting of 14 Dec 2016</vt:lpstr>
      <vt:lpstr> The VIE program A new approach for young Belgian graduates </vt:lpstr>
      <vt:lpstr>The VIE program at high level</vt:lpstr>
      <vt:lpstr>PowerPoint Presentation</vt:lpstr>
      <vt:lpstr>VIE Program @ BAXTER</vt:lpstr>
      <vt:lpstr>Baxter’s feedback</vt:lpstr>
      <vt:lpstr>How to increase the recuitment of Belgian young graduates within the VIE program?</vt:lpstr>
      <vt:lpstr>Workgroup charter</vt:lpstr>
      <vt:lpstr>Workgroup Strategy</vt:lpstr>
      <vt:lpstr>PowerPoint Presentation</vt:lpstr>
      <vt:lpstr>Workgroup Strategy</vt:lpstr>
      <vt:lpstr>PowerPoint Presentation</vt:lpstr>
      <vt:lpstr>R&amp;D management software</vt:lpstr>
      <vt:lpstr>PhD Thesis Award 2017</vt:lpstr>
      <vt:lpstr>Event in May 2017 – 10 years anniversary</vt:lpstr>
      <vt:lpstr>Agenda and invitees 2017</vt:lpstr>
      <vt:lpstr>Varia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LOUIS DE WACHTER</dc:creator>
  <cp:lastModifiedBy>Coune</cp:lastModifiedBy>
  <cp:revision>505</cp:revision>
  <dcterms:created xsi:type="dcterms:W3CDTF">2012-08-17T09:05:00Z</dcterms:created>
  <dcterms:modified xsi:type="dcterms:W3CDTF">2016-12-14T16:18:25Z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748307323</vt:i4>
  </property>
  <property fmtid="{D5CDD505-2E9C-101B-9397-08002B2CF9AE}" pid="3" name="_NewReviewCycle">
    <vt:lpwstr/>
  </property>
  <property fmtid="{D5CDD505-2E9C-101B-9397-08002B2CF9AE}" pid="4" name="_EmailSubject">
    <vt:lpwstr>Slides pour jeudi</vt:lpwstr>
  </property>
  <property fmtid="{D5CDD505-2E9C-101B-9397-08002B2CF9AE}" pid="5" name="_AuthorEmail">
    <vt:lpwstr>marnix.botte@nokia.com</vt:lpwstr>
  </property>
  <property fmtid="{D5CDD505-2E9C-101B-9397-08002B2CF9AE}" pid="6" name="_AuthorEmailDisplayName">
    <vt:lpwstr>Botte, Marnix (Nokia - BE)</vt:lpwstr>
  </property>
  <property fmtid="{D5CDD505-2E9C-101B-9397-08002B2CF9AE}" pid="7" name="_PreviousAdHocReviewCycleID">
    <vt:i4>2031534743</vt:i4>
  </property>
</Properties>
</file>